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57" r:id="rId3"/>
    <p:sldId id="258" r:id="rId4"/>
    <p:sldId id="259" r:id="rId5"/>
    <p:sldId id="260"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61" r:id="rId27"/>
    <p:sldId id="283" r:id="rId28"/>
    <p:sldId id="284" r:id="rId29"/>
    <p:sldId id="285" r:id="rId30"/>
    <p:sldId id="262" r:id="rId31"/>
    <p:sldId id="286" r:id="rId32"/>
    <p:sldId id="295" r:id="rId33"/>
    <p:sldId id="290" r:id="rId34"/>
    <p:sldId id="308" r:id="rId35"/>
    <p:sldId id="309" r:id="rId36"/>
    <p:sldId id="296" r:id="rId37"/>
    <p:sldId id="294" r:id="rId38"/>
    <p:sldId id="297" r:id="rId39"/>
    <p:sldId id="302" r:id="rId40"/>
    <p:sldId id="306" r:id="rId41"/>
    <p:sldId id="307" r:id="rId42"/>
    <p:sldId id="298" r:id="rId43"/>
    <p:sldId id="299" r:id="rId44"/>
    <p:sldId id="301" r:id="rId45"/>
    <p:sldId id="303" r:id="rId46"/>
    <p:sldId id="312" r:id="rId47"/>
    <p:sldId id="305" r:id="rId48"/>
    <p:sldId id="304" r:id="rId49"/>
    <p:sldId id="310" r:id="rId50"/>
    <p:sldId id="31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7"/>
    <p:restoredTop sz="86081"/>
  </p:normalViewPr>
  <p:slideViewPr>
    <p:cSldViewPr snapToGrid="0" snapToObjects="1">
      <p:cViewPr>
        <p:scale>
          <a:sx n="104" d="100"/>
          <a:sy n="104" d="100"/>
        </p:scale>
        <p:origin x="1560"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7021F9-9D68-2845-85F1-086F834F7485}" type="datetimeFigureOut">
              <a:rPr lang="en-US" smtClean="0"/>
              <a:t>6/27/22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37CCB5-67FD-3842-97C6-E5F2F43201FA}" type="slidenum">
              <a:rPr lang="en-US" smtClean="0"/>
              <a:t>‹#›</a:t>
            </a:fld>
            <a:endParaRPr lang="en-US"/>
          </a:p>
        </p:txBody>
      </p:sp>
    </p:spTree>
    <p:extLst>
      <p:ext uri="{BB962C8B-B14F-4D97-AF65-F5344CB8AC3E}">
        <p14:creationId xmlns:p14="http://schemas.microsoft.com/office/powerpoint/2010/main" val="789906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a:t>
            </a:r>
            <a:r>
              <a:rPr lang="en-US" dirty="0" err="1"/>
              <a:t>phyloP</a:t>
            </a:r>
            <a:r>
              <a:rPr lang="en-US" dirty="0"/>
              <a:t> be a confounder in this case?</a:t>
            </a:r>
          </a:p>
          <a:p>
            <a:r>
              <a:rPr lang="en-US" dirty="0"/>
              <a:t>Conserved == functionally significant</a:t>
            </a:r>
          </a:p>
          <a:p>
            <a:r>
              <a:rPr lang="en-US" dirty="0"/>
              <a:t>Readout of function is doubling time (proliferation)</a:t>
            </a:r>
          </a:p>
          <a:p>
            <a:r>
              <a:rPr lang="en-US" dirty="0"/>
              <a:t>Is there an artifact in the placental scores that is causing that, since the decrease in </a:t>
            </a:r>
            <a:r>
              <a:rPr lang="en-US" dirty="0" err="1"/>
              <a:t>IncNodePurity</a:t>
            </a:r>
            <a:r>
              <a:rPr lang="en-US" dirty="0"/>
              <a:t> is largest here</a:t>
            </a:r>
          </a:p>
          <a:p>
            <a:endParaRPr lang="en-US" dirty="0"/>
          </a:p>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2</a:t>
            </a:fld>
            <a:endParaRPr lang="en-US"/>
          </a:p>
        </p:txBody>
      </p:sp>
    </p:spTree>
    <p:extLst>
      <p:ext uri="{BB962C8B-B14F-4D97-AF65-F5344CB8AC3E}">
        <p14:creationId xmlns:p14="http://schemas.microsoft.com/office/powerpoint/2010/main" val="376759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these by </a:t>
            </a:r>
            <a:r>
              <a:rPr lang="en-US" dirty="0" err="1"/>
              <a:t>chromHMM_cat_longest</a:t>
            </a:r>
            <a:r>
              <a:rPr lang="en-US" dirty="0"/>
              <a:t>, see distribution of core promoters and distal enhancers…does the number of core promoters a gene has correlation to essentiality, as well as enhancers</a:t>
            </a:r>
          </a:p>
          <a:p>
            <a:endParaRPr lang="en-US" dirty="0"/>
          </a:p>
          <a:p>
            <a:r>
              <a:rPr lang="en-US" dirty="0"/>
              <a:t>What does trans </a:t>
            </a:r>
            <a:r>
              <a:rPr lang="en-US" dirty="0" err="1"/>
              <a:t>assoc</a:t>
            </a:r>
            <a:r>
              <a:rPr lang="en-US" dirty="0"/>
              <a:t> mean?</a:t>
            </a:r>
          </a:p>
          <a:p>
            <a:r>
              <a:rPr lang="en-US" dirty="0"/>
              <a:t>Includes: Active TSS, Flanking Active TSS, Transcription at gene 5’ and 3’, Strong Transcription, Weak transcription…unfortunately not explicitly documented, based on my own conjecture of the original </a:t>
            </a:r>
            <a:r>
              <a:rPr lang="en-US" dirty="0" err="1"/>
              <a:t>chromHMM</a:t>
            </a:r>
            <a:r>
              <a:rPr lang="en-US" dirty="0"/>
              <a:t> </a:t>
            </a:r>
            <a:r>
              <a:rPr lang="en-US" dirty="0" err="1"/>
              <a:t>catgories</a:t>
            </a:r>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28</a:t>
            </a:fld>
            <a:endParaRPr lang="en-US"/>
          </a:p>
        </p:txBody>
      </p:sp>
    </p:spTree>
    <p:extLst>
      <p:ext uri="{BB962C8B-B14F-4D97-AF65-F5344CB8AC3E}">
        <p14:creationId xmlns:p14="http://schemas.microsoft.com/office/powerpoint/2010/main" val="3919868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these by </a:t>
            </a:r>
            <a:r>
              <a:rPr lang="en-US" dirty="0" err="1"/>
              <a:t>chromHMM_cat_longest</a:t>
            </a:r>
            <a:r>
              <a:rPr lang="en-US" dirty="0"/>
              <a:t>, see distribution of core promoters and distal enhancers…does the number of core promoters a gene has correlation to essentiality, as well as enhancers</a:t>
            </a:r>
          </a:p>
          <a:p>
            <a:endParaRPr lang="en-US" dirty="0"/>
          </a:p>
          <a:p>
            <a:r>
              <a:rPr lang="en-US" dirty="0"/>
              <a:t>Less noise here, intuition is the deeper you go the less information you have (opposite of what you would expect)…these depths are concordant meaning: interchangeable</a:t>
            </a:r>
          </a:p>
          <a:p>
            <a:r>
              <a:rPr lang="en-US" dirty="0"/>
              <a:t>In a coding sequence, intuition would hold that more conserved == more functional</a:t>
            </a:r>
          </a:p>
          <a:p>
            <a:endParaRPr lang="en-US" dirty="0"/>
          </a:p>
          <a:p>
            <a:r>
              <a:rPr lang="en-US" dirty="0"/>
              <a:t>Can we attach an interpretation to the CERES result…GC content, motif-mapping with </a:t>
            </a:r>
            <a:r>
              <a:rPr lang="en-US" dirty="0" err="1"/>
              <a:t>HOMER..deep</a:t>
            </a:r>
            <a:r>
              <a:rPr lang="en-US" dirty="0"/>
              <a:t> evolutionary conservation is not helpful, medium is, but what about GC content, motif enrichment</a:t>
            </a:r>
          </a:p>
          <a:p>
            <a:r>
              <a:rPr lang="en-US" dirty="0"/>
              <a:t>GC content is less likely to melt…separate core promotors…core promotors are AT-rich…to regulate DNA no melting required…pull OCRs by </a:t>
            </a:r>
            <a:r>
              <a:rPr lang="en-US" dirty="0" err="1"/>
              <a:t>chromHMM</a:t>
            </a:r>
            <a:r>
              <a:rPr lang="en-US" dirty="0"/>
              <a:t> and just compute GC on whole thing, compare…concatenate and character count (or just use word count –c from terminal for those, count tables, aggregated A’s and T’s, and G and C’s) is what we’re seeing here</a:t>
            </a:r>
          </a:p>
          <a:p>
            <a:endParaRPr lang="en-US" dirty="0"/>
          </a:p>
          <a:p>
            <a:r>
              <a:rPr lang="en-US" dirty="0"/>
              <a:t>Hyp1: These regions have high GC content because messing with the core promoters = no transcription, but enhancers are redundant and can compensate…less motif and more base composition perhaps?</a:t>
            </a:r>
          </a:p>
          <a:p>
            <a:endParaRPr lang="en-US" dirty="0"/>
          </a:p>
          <a:p>
            <a:r>
              <a:rPr lang="en-US" dirty="0"/>
              <a:t>Motif enrichment: we know transcription factors thanks to RNA-seq, can we sus out master trans factors for each cell type, motif for K562 (liver-derived), look for it among the 4-5 hepatic master transcription </a:t>
            </a:r>
            <a:r>
              <a:rPr lang="en-US" dirty="0" err="1"/>
              <a:t>factosr</a:t>
            </a:r>
            <a:r>
              <a:rPr lang="en-US" dirty="0"/>
              <a:t>: </a:t>
            </a:r>
            <a:r>
              <a:rPr lang="en-US" dirty="0" err="1"/>
              <a:t>Hyp</a:t>
            </a:r>
            <a:r>
              <a:rPr lang="en-US" dirty="0"/>
              <a:t> 2: their motifs are skewed GC/AT rich</a:t>
            </a:r>
          </a:p>
        </p:txBody>
      </p:sp>
      <p:sp>
        <p:nvSpPr>
          <p:cNvPr id="4" name="Slide Number Placeholder 3"/>
          <p:cNvSpPr>
            <a:spLocks noGrp="1"/>
          </p:cNvSpPr>
          <p:nvPr>
            <p:ph type="sldNum" sz="quarter" idx="5"/>
          </p:nvPr>
        </p:nvSpPr>
        <p:spPr/>
        <p:txBody>
          <a:bodyPr/>
          <a:lstStyle/>
          <a:p>
            <a:fld id="{A537CCB5-67FD-3842-97C6-E5F2F43201FA}" type="slidenum">
              <a:rPr lang="en-US" smtClean="0"/>
              <a:t>29</a:t>
            </a:fld>
            <a:endParaRPr lang="en-US"/>
          </a:p>
        </p:txBody>
      </p:sp>
    </p:spTree>
    <p:extLst>
      <p:ext uri="{BB962C8B-B14F-4D97-AF65-F5344CB8AC3E}">
        <p14:creationId xmlns:p14="http://schemas.microsoft.com/office/powerpoint/2010/main" val="3382343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appear opposite of the intuition…</a:t>
            </a:r>
          </a:p>
          <a:p>
            <a:r>
              <a:rPr lang="en-US" dirty="0"/>
              <a:t>Measure of disparity causes this</a:t>
            </a:r>
          </a:p>
          <a:p>
            <a:endParaRPr lang="en-US" dirty="0"/>
          </a:p>
          <a:p>
            <a:r>
              <a:rPr lang="en-US" dirty="0"/>
              <a:t>Whether core promoters and distal enhancers show similar measures of </a:t>
            </a:r>
          </a:p>
          <a:p>
            <a:r>
              <a:rPr lang="en-US" dirty="0" err="1"/>
              <a:t>Alejo</a:t>
            </a:r>
            <a:r>
              <a:rPr lang="en-US" dirty="0"/>
              <a:t> gives you a list for the OCRs, distal enhancer core promoter </a:t>
            </a:r>
            <a:r>
              <a:rPr lang="en-US" dirty="0" err="1"/>
              <a:t>chromHMM</a:t>
            </a:r>
            <a:r>
              <a:rPr lang="en-US" dirty="0"/>
              <a:t> variable</a:t>
            </a:r>
          </a:p>
          <a:p>
            <a:r>
              <a:rPr lang="en-US" dirty="0"/>
              <a:t> </a:t>
            </a:r>
          </a:p>
          <a:p>
            <a:r>
              <a:rPr lang="en-US" dirty="0"/>
              <a:t>Take top/bottom 10%/quintile </a:t>
            </a:r>
            <a:r>
              <a:rPr lang="en-US" dirty="0" err="1"/>
              <a:t>phyloP</a:t>
            </a:r>
            <a:r>
              <a:rPr lang="en-US" dirty="0"/>
              <a:t> , look at the properties of these</a:t>
            </a:r>
          </a:p>
          <a:p>
            <a:endParaRPr lang="en-US" dirty="0"/>
          </a:p>
          <a:p>
            <a:r>
              <a:rPr lang="en-US" dirty="0"/>
              <a:t>Why do the conservation scores matter so little to the RF???</a:t>
            </a:r>
          </a:p>
          <a:p>
            <a:endParaRPr lang="en-US" dirty="0"/>
          </a:p>
          <a:p>
            <a:r>
              <a:rPr lang="en-US" dirty="0"/>
              <a:t>RF is robust to noise(?)</a:t>
            </a:r>
          </a:p>
        </p:txBody>
      </p:sp>
      <p:sp>
        <p:nvSpPr>
          <p:cNvPr id="4" name="Slide Number Placeholder 3"/>
          <p:cNvSpPr>
            <a:spLocks noGrp="1"/>
          </p:cNvSpPr>
          <p:nvPr>
            <p:ph type="sldNum" sz="quarter" idx="5"/>
          </p:nvPr>
        </p:nvSpPr>
        <p:spPr/>
        <p:txBody>
          <a:bodyPr/>
          <a:lstStyle/>
          <a:p>
            <a:fld id="{A537CCB5-67FD-3842-97C6-E5F2F43201FA}" type="slidenum">
              <a:rPr lang="en-US" smtClean="0"/>
              <a:t>30</a:t>
            </a:fld>
            <a:endParaRPr lang="en-US"/>
          </a:p>
        </p:txBody>
      </p:sp>
    </p:spTree>
    <p:extLst>
      <p:ext uri="{BB962C8B-B14F-4D97-AF65-F5344CB8AC3E}">
        <p14:creationId xmlns:p14="http://schemas.microsoft.com/office/powerpoint/2010/main" val="1919045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ighlight>
                  <a:srgbClr val="FFFF00"/>
                </a:highlight>
              </a:rPr>
              <a:t>Next top/bottom in terms proliferation</a:t>
            </a:r>
          </a:p>
          <a:p>
            <a:endParaRPr lang="en-US" dirty="0">
              <a:highlight>
                <a:srgbClr val="FFFF00"/>
              </a:highlight>
            </a:endParaRPr>
          </a:p>
          <a:p>
            <a:r>
              <a:rPr lang="en-US" dirty="0">
                <a:highlight>
                  <a:srgbClr val="FFFF00"/>
                </a:highlight>
              </a:rPr>
              <a:t>Think about other metrics to compare the DHSs…if this experiment was repeated in another cell type, good investigation of that, look at proximity to other genes</a:t>
            </a:r>
          </a:p>
          <a:p>
            <a:r>
              <a:rPr lang="en-US" dirty="0">
                <a:highlight>
                  <a:srgbClr val="FFFF00"/>
                </a:highlight>
              </a:rPr>
              <a:t>Is there a column for how much expression for the nearby gene changes for that DHS? </a:t>
            </a:r>
          </a:p>
          <a:p>
            <a:r>
              <a:rPr lang="en-US" dirty="0">
                <a:highlight>
                  <a:srgbClr val="FFFF00"/>
                </a:highlight>
              </a:rPr>
              <a:t>CERES motivation was CRISPR that knocked out protein coding, list of essential genes…now same question but for regulatory elements…are there reg. elements that have effect on proliferation that are independent of protein coding…redundancy may have an effect on it</a:t>
            </a:r>
          </a:p>
        </p:txBody>
      </p:sp>
      <p:sp>
        <p:nvSpPr>
          <p:cNvPr id="4" name="Slide Number Placeholder 3"/>
          <p:cNvSpPr>
            <a:spLocks noGrp="1"/>
          </p:cNvSpPr>
          <p:nvPr>
            <p:ph type="sldNum" sz="quarter" idx="5"/>
          </p:nvPr>
        </p:nvSpPr>
        <p:spPr/>
        <p:txBody>
          <a:bodyPr/>
          <a:lstStyle/>
          <a:p>
            <a:fld id="{A537CCB5-67FD-3842-97C6-E5F2F43201FA}" type="slidenum">
              <a:rPr lang="en-US" smtClean="0"/>
              <a:t>31</a:t>
            </a:fld>
            <a:endParaRPr lang="en-US"/>
          </a:p>
        </p:txBody>
      </p:sp>
    </p:spTree>
    <p:extLst>
      <p:ext uri="{BB962C8B-B14F-4D97-AF65-F5344CB8AC3E}">
        <p14:creationId xmlns:p14="http://schemas.microsoft.com/office/powerpoint/2010/main" val="84543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32</a:t>
            </a:fld>
            <a:endParaRPr lang="en-US"/>
          </a:p>
        </p:txBody>
      </p:sp>
    </p:spTree>
    <p:extLst>
      <p:ext uri="{BB962C8B-B14F-4D97-AF65-F5344CB8AC3E}">
        <p14:creationId xmlns:p14="http://schemas.microsoft.com/office/powerpoint/2010/main" val="4529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“strong/weak” indicate …enhancer transcription is the most reliable, otherwise its “permissive” rather than deterministic state</a:t>
            </a:r>
          </a:p>
        </p:txBody>
      </p:sp>
      <p:sp>
        <p:nvSpPr>
          <p:cNvPr id="4" name="Slide Number Placeholder 3"/>
          <p:cNvSpPr>
            <a:spLocks noGrp="1"/>
          </p:cNvSpPr>
          <p:nvPr>
            <p:ph type="sldNum" sz="quarter" idx="5"/>
          </p:nvPr>
        </p:nvSpPr>
        <p:spPr/>
        <p:txBody>
          <a:bodyPr/>
          <a:lstStyle/>
          <a:p>
            <a:fld id="{A537CCB5-67FD-3842-97C6-E5F2F43201FA}" type="slidenum">
              <a:rPr lang="en-US" smtClean="0"/>
              <a:t>33</a:t>
            </a:fld>
            <a:endParaRPr lang="en-US"/>
          </a:p>
        </p:txBody>
      </p:sp>
    </p:spTree>
    <p:extLst>
      <p:ext uri="{BB962C8B-B14F-4D97-AF65-F5344CB8AC3E}">
        <p14:creationId xmlns:p14="http://schemas.microsoft.com/office/powerpoint/2010/main" val="3392578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36</a:t>
            </a:fld>
            <a:endParaRPr lang="en-US"/>
          </a:p>
        </p:txBody>
      </p:sp>
    </p:spTree>
    <p:extLst>
      <p:ext uri="{BB962C8B-B14F-4D97-AF65-F5344CB8AC3E}">
        <p14:creationId xmlns:p14="http://schemas.microsoft.com/office/powerpoint/2010/main" val="2654290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37</a:t>
            </a:fld>
            <a:endParaRPr lang="en-US"/>
          </a:p>
        </p:txBody>
      </p:sp>
    </p:spTree>
    <p:extLst>
      <p:ext uri="{BB962C8B-B14F-4D97-AF65-F5344CB8AC3E}">
        <p14:creationId xmlns:p14="http://schemas.microsoft.com/office/powerpoint/2010/main" val="3675757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38</a:t>
            </a:fld>
            <a:endParaRPr lang="en-US"/>
          </a:p>
        </p:txBody>
      </p:sp>
    </p:spTree>
    <p:extLst>
      <p:ext uri="{BB962C8B-B14F-4D97-AF65-F5344CB8AC3E}">
        <p14:creationId xmlns:p14="http://schemas.microsoft.com/office/powerpoint/2010/main" val="559669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ighlight>
                  <a:srgbClr val="FFFF00"/>
                </a:highlight>
              </a:rPr>
              <a:t>Next top/bottom in terms proliferation</a:t>
            </a:r>
          </a:p>
          <a:p>
            <a:endParaRPr lang="en-US" dirty="0">
              <a:highlight>
                <a:srgbClr val="FFFF00"/>
              </a:highlight>
            </a:endParaRPr>
          </a:p>
          <a:p>
            <a:r>
              <a:rPr lang="en-US" dirty="0">
                <a:highlight>
                  <a:srgbClr val="FFFF00"/>
                </a:highlight>
              </a:rPr>
              <a:t>Think about other metrics to compare the DHSs…if this experiment was repeated in another cell type, good investigation of that, look at proximity to other genes</a:t>
            </a:r>
          </a:p>
          <a:p>
            <a:r>
              <a:rPr lang="en-US" dirty="0">
                <a:highlight>
                  <a:srgbClr val="FFFF00"/>
                </a:highlight>
              </a:rPr>
              <a:t>Is there a column for how much expression for the nearby gene changes for that DHS? </a:t>
            </a:r>
          </a:p>
          <a:p>
            <a:r>
              <a:rPr lang="en-US" dirty="0">
                <a:highlight>
                  <a:srgbClr val="FFFF00"/>
                </a:highlight>
              </a:rPr>
              <a:t>CERES motivation was CRISPR that knocked out protein coding, list of essential genes…now same question but for regulatory elements…are there reg. elements that have effect on proliferation that are independent of protein coding…redundancy may have an effect on it</a:t>
            </a:r>
          </a:p>
          <a:p>
            <a:endParaRPr lang="en-US" dirty="0">
              <a:highlight>
                <a:srgbClr val="FFFF00"/>
              </a:highlight>
            </a:endParaRPr>
          </a:p>
          <a:p>
            <a:r>
              <a:rPr lang="en-US" dirty="0">
                <a:highlight>
                  <a:srgbClr val="FFFF00"/>
                </a:highlight>
              </a:rPr>
              <a:t>Enhancer have higher CERES scores, maybe makes sense since they are primarily responsible for controlling expression</a:t>
            </a:r>
          </a:p>
        </p:txBody>
      </p:sp>
      <p:sp>
        <p:nvSpPr>
          <p:cNvPr id="4" name="Slide Number Placeholder 3"/>
          <p:cNvSpPr>
            <a:spLocks noGrp="1"/>
          </p:cNvSpPr>
          <p:nvPr>
            <p:ph type="sldNum" sz="quarter" idx="5"/>
          </p:nvPr>
        </p:nvSpPr>
        <p:spPr/>
        <p:txBody>
          <a:bodyPr/>
          <a:lstStyle/>
          <a:p>
            <a:fld id="{A537CCB5-67FD-3842-97C6-E5F2F43201FA}" type="slidenum">
              <a:rPr lang="en-US" smtClean="0"/>
              <a:t>39</a:t>
            </a:fld>
            <a:endParaRPr lang="en-US"/>
          </a:p>
        </p:txBody>
      </p:sp>
    </p:spTree>
    <p:extLst>
      <p:ext uri="{BB962C8B-B14F-4D97-AF65-F5344CB8AC3E}">
        <p14:creationId xmlns:p14="http://schemas.microsoft.com/office/powerpoint/2010/main" val="2839595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3</a:t>
            </a:fld>
            <a:endParaRPr lang="en-US"/>
          </a:p>
        </p:txBody>
      </p:sp>
    </p:spTree>
    <p:extLst>
      <p:ext uri="{BB962C8B-B14F-4D97-AF65-F5344CB8AC3E}">
        <p14:creationId xmlns:p14="http://schemas.microsoft.com/office/powerpoint/2010/main" val="596289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Compare CERES score between GC-rich motifs (for TFs) and just a random </a:t>
            </a:r>
            <a:r>
              <a:rPr lang="en-US" dirty="0" err="1"/>
              <a:t>GCrich</a:t>
            </a:r>
            <a:r>
              <a:rPr lang="en-US" dirty="0"/>
              <a:t> sequence (AND </a:t>
            </a:r>
            <a:r>
              <a:rPr lang="en-US" dirty="0" err="1"/>
              <a:t>nonGCrich</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background, pull DHS sites from different cell types (neuron, endo/</a:t>
            </a:r>
            <a:r>
              <a:rPr lang="en-US" dirty="0" err="1"/>
              <a:t>ecto</a:t>
            </a:r>
            <a:r>
              <a:rPr lang="en-US" dirty="0"/>
              <a:t> dermal cells for example) that </a:t>
            </a:r>
            <a:r>
              <a:rPr lang="en-US" dirty="0" err="1"/>
              <a:t>Alejo</a:t>
            </a:r>
            <a:r>
              <a:rPr lang="en-US" dirty="0"/>
              <a:t> could give you.</a:t>
            </a:r>
          </a:p>
          <a:p>
            <a:endParaRPr lang="en-US" dirty="0"/>
          </a:p>
          <a:p>
            <a:r>
              <a:rPr lang="en-US" dirty="0"/>
              <a:t>Jun and </a:t>
            </a:r>
            <a:r>
              <a:rPr lang="en-US" dirty="0" err="1"/>
              <a:t>Fos</a:t>
            </a:r>
            <a:r>
              <a:rPr lang="en-US" dirty="0"/>
              <a:t> – possibly a marker for more dynamic activity</a:t>
            </a:r>
          </a:p>
          <a:p>
            <a:r>
              <a:rPr lang="en-US" dirty="0"/>
              <a:t>Both enriched and changed on branch in correlated way </a:t>
            </a:r>
          </a:p>
          <a:p>
            <a:r>
              <a:rPr lang="en-US" dirty="0" err="1"/>
              <a:t>Sibbata</a:t>
            </a:r>
            <a:r>
              <a:rPr lang="en-US" dirty="0"/>
              <a:t> et al (Greg Crawford, ATAC-seq comparative chromatin paper)</a:t>
            </a:r>
          </a:p>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42</a:t>
            </a:fld>
            <a:endParaRPr lang="en-US"/>
          </a:p>
        </p:txBody>
      </p:sp>
    </p:spTree>
    <p:extLst>
      <p:ext uri="{BB962C8B-B14F-4D97-AF65-F5344CB8AC3E}">
        <p14:creationId xmlns:p14="http://schemas.microsoft.com/office/powerpoint/2010/main" val="299891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Subsetting</a:t>
            </a:r>
            <a:r>
              <a:rPr lang="en-US" dirty="0"/>
              <a:t> by the previous motifs, see whether that is well/not-well conserved (primate specifically)…problem is we don’t have </a:t>
            </a:r>
          </a:p>
          <a:p>
            <a:endParaRPr lang="en-US" dirty="0"/>
          </a:p>
          <a:p>
            <a:r>
              <a:rPr lang="en-US" dirty="0" err="1"/>
              <a:t>Alejo</a:t>
            </a:r>
            <a:r>
              <a:rPr lang="en-US" dirty="0"/>
              <a:t> could give you OCRs that are open in other cell types, not unique to a particular cell type: http://</a:t>
            </a:r>
            <a:r>
              <a:rPr lang="en-US" dirty="0" err="1"/>
              <a:t>genome.ucsc.edu</a:t>
            </a:r>
            <a:r>
              <a:rPr lang="en-US" dirty="0"/>
              <a:t>/</a:t>
            </a:r>
            <a:r>
              <a:rPr lang="en-US" dirty="0" err="1"/>
              <a:t>cgi</a:t>
            </a:r>
            <a:r>
              <a:rPr lang="en-US" dirty="0"/>
              <a:t>-bin/</a:t>
            </a:r>
            <a:r>
              <a:rPr lang="en-US" dirty="0" err="1"/>
              <a:t>hgTables?hgsid</a:t>
            </a:r>
            <a:r>
              <a:rPr lang="en-US" dirty="0"/>
              <a:t>=1396517773_cxAsIILdDYP7AXC7WavnPJ0yKXrE&amp;clade=</a:t>
            </a:r>
            <a:r>
              <a:rPr lang="en-US" dirty="0" err="1"/>
              <a:t>mammal&amp;org</a:t>
            </a:r>
            <a:r>
              <a:rPr lang="en-US" dirty="0"/>
              <a:t>=</a:t>
            </a:r>
            <a:r>
              <a:rPr lang="en-US" dirty="0" err="1"/>
              <a:t>Human&amp;db</a:t>
            </a:r>
            <a:r>
              <a:rPr lang="en-US" dirty="0"/>
              <a:t>=hg19&amp;hgta_group=</a:t>
            </a:r>
            <a:r>
              <a:rPr lang="en-US" dirty="0" err="1"/>
              <a:t>regulation&amp;hgta_track</a:t>
            </a:r>
            <a:r>
              <a:rPr lang="en-US" dirty="0"/>
              <a:t>=</a:t>
            </a:r>
            <a:r>
              <a:rPr lang="en-US" dirty="0" err="1"/>
              <a:t>wgEncodeOpenChromDnase&amp;hgta_table</a:t>
            </a:r>
            <a:r>
              <a:rPr lang="en-US" dirty="0"/>
              <a:t>=</a:t>
            </a:r>
            <a:r>
              <a:rPr lang="en-US" dirty="0" err="1"/>
              <a:t>wgEncodeOpenChromDnaseCerebellumocPk&amp;hgta_regionType</a:t>
            </a:r>
            <a:r>
              <a:rPr lang="en-US" dirty="0"/>
              <a:t>=</a:t>
            </a:r>
            <a:r>
              <a:rPr lang="en-US" dirty="0" err="1"/>
              <a:t>genome&amp;position</a:t>
            </a:r>
            <a:r>
              <a:rPr lang="en-US" dirty="0"/>
              <a:t>=chrX%3A15%2C578%2C261-15%2C621%2C068&amp;hgta_outputType=</a:t>
            </a:r>
            <a:r>
              <a:rPr lang="en-US" dirty="0" err="1"/>
              <a:t>primaryTable&amp;hgta_outFileName</a:t>
            </a:r>
            <a:r>
              <a:rPr lang="en-US" dirty="0"/>
              <a:t>=phyloP_241mammalsv2</a:t>
            </a:r>
          </a:p>
          <a:p>
            <a:endParaRPr lang="en-US" dirty="0"/>
          </a:p>
          <a:p>
            <a:r>
              <a:rPr lang="en-US" dirty="0"/>
              <a:t>JASPER, what is Jas, Ap1 consensus, allow 1-2 mismatches search for that</a:t>
            </a:r>
          </a:p>
          <a:p>
            <a:endParaRPr lang="en-US" dirty="0"/>
          </a:p>
          <a:p>
            <a:r>
              <a:rPr lang="en-US" dirty="0"/>
              <a:t>Primate </a:t>
            </a:r>
            <a:r>
              <a:rPr lang="en-US" dirty="0" err="1"/>
              <a:t>phyloP</a:t>
            </a:r>
            <a:r>
              <a:rPr lang="en-US" dirty="0"/>
              <a:t> score correlation and presence/absence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Compare CERES score between GC-rich motifs (for TFs) and just a random </a:t>
            </a:r>
            <a:r>
              <a:rPr lang="en-US" dirty="0" err="1"/>
              <a:t>GCrich</a:t>
            </a:r>
            <a:r>
              <a:rPr lang="en-US" dirty="0"/>
              <a:t> sequence (AND </a:t>
            </a:r>
            <a:r>
              <a:rPr lang="en-US" dirty="0" err="1"/>
              <a:t>nonGCrich</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background, pull DHS sites from different cell types (neuron, endo/</a:t>
            </a:r>
            <a:r>
              <a:rPr lang="en-US" dirty="0" err="1"/>
              <a:t>ecto</a:t>
            </a:r>
            <a:r>
              <a:rPr lang="en-US" dirty="0"/>
              <a:t> dermal cells for example) that </a:t>
            </a:r>
            <a:r>
              <a:rPr lang="en-US" dirty="0" err="1"/>
              <a:t>Alejo</a:t>
            </a:r>
            <a:r>
              <a:rPr lang="en-US" dirty="0"/>
              <a:t> could give you.</a:t>
            </a:r>
          </a:p>
          <a:p>
            <a:endParaRPr lang="en-US" dirty="0"/>
          </a:p>
          <a:p>
            <a:r>
              <a:rPr lang="en-US" dirty="0"/>
              <a:t>Jun and </a:t>
            </a:r>
            <a:r>
              <a:rPr lang="en-US" dirty="0" err="1"/>
              <a:t>Fos</a:t>
            </a:r>
            <a:r>
              <a:rPr lang="en-US" dirty="0"/>
              <a:t> – possibly a marker for more dynamic activity</a:t>
            </a:r>
          </a:p>
          <a:p>
            <a:r>
              <a:rPr lang="en-US" dirty="0"/>
              <a:t>Both enriched and changed on branch in correlated way </a:t>
            </a:r>
          </a:p>
          <a:p>
            <a:r>
              <a:rPr lang="en-US" dirty="0" err="1"/>
              <a:t>Sibbata</a:t>
            </a:r>
            <a:r>
              <a:rPr lang="en-US" dirty="0"/>
              <a:t> et al (Greg Crawford, ATAC-seq comparative chromatin paper)</a:t>
            </a:r>
          </a:p>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43</a:t>
            </a:fld>
            <a:endParaRPr lang="en-US"/>
          </a:p>
        </p:txBody>
      </p:sp>
    </p:spTree>
    <p:extLst>
      <p:ext uri="{BB962C8B-B14F-4D97-AF65-F5344CB8AC3E}">
        <p14:creationId xmlns:p14="http://schemas.microsoft.com/office/powerpoint/2010/main" val="887361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44</a:t>
            </a:fld>
            <a:endParaRPr lang="en-US"/>
          </a:p>
        </p:txBody>
      </p:sp>
    </p:spTree>
    <p:extLst>
      <p:ext uri="{BB962C8B-B14F-4D97-AF65-F5344CB8AC3E}">
        <p14:creationId xmlns:p14="http://schemas.microsoft.com/office/powerpoint/2010/main" val="4001278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Subsetting</a:t>
            </a:r>
            <a:r>
              <a:rPr lang="en-US" dirty="0"/>
              <a:t> by the previous motifs, see whether that is well/not-well conserved (primate specifically)…problem is we don’t have </a:t>
            </a:r>
          </a:p>
          <a:p>
            <a:endParaRPr lang="en-US" dirty="0"/>
          </a:p>
          <a:p>
            <a:r>
              <a:rPr lang="en-US" dirty="0" err="1"/>
              <a:t>Alejo</a:t>
            </a:r>
            <a:r>
              <a:rPr lang="en-US" dirty="0"/>
              <a:t> could give you OCRs that are open in other cell types, not unique to a particular cell type: http://</a:t>
            </a:r>
            <a:r>
              <a:rPr lang="en-US" dirty="0" err="1"/>
              <a:t>genome.ucsc.edu</a:t>
            </a:r>
            <a:r>
              <a:rPr lang="en-US" dirty="0"/>
              <a:t>/</a:t>
            </a:r>
            <a:r>
              <a:rPr lang="en-US" dirty="0" err="1"/>
              <a:t>cgi</a:t>
            </a:r>
            <a:r>
              <a:rPr lang="en-US" dirty="0"/>
              <a:t>-bin/</a:t>
            </a:r>
            <a:r>
              <a:rPr lang="en-US" dirty="0" err="1"/>
              <a:t>hgTables?hgsid</a:t>
            </a:r>
            <a:r>
              <a:rPr lang="en-US" dirty="0"/>
              <a:t>=1396517773_cxAsIILdDYP7AXC7WavnPJ0yKXrE&amp;clade=</a:t>
            </a:r>
            <a:r>
              <a:rPr lang="en-US" dirty="0" err="1"/>
              <a:t>mammal&amp;org</a:t>
            </a:r>
            <a:r>
              <a:rPr lang="en-US" dirty="0"/>
              <a:t>=</a:t>
            </a:r>
            <a:r>
              <a:rPr lang="en-US" dirty="0" err="1"/>
              <a:t>Human&amp;db</a:t>
            </a:r>
            <a:r>
              <a:rPr lang="en-US" dirty="0"/>
              <a:t>=hg19&amp;hgta_group=</a:t>
            </a:r>
            <a:r>
              <a:rPr lang="en-US" dirty="0" err="1"/>
              <a:t>regulation&amp;hgta_track</a:t>
            </a:r>
            <a:r>
              <a:rPr lang="en-US" dirty="0"/>
              <a:t>=</a:t>
            </a:r>
            <a:r>
              <a:rPr lang="en-US" dirty="0" err="1"/>
              <a:t>wgEncodeOpenChromDnase&amp;hgta_table</a:t>
            </a:r>
            <a:r>
              <a:rPr lang="en-US" dirty="0"/>
              <a:t>=</a:t>
            </a:r>
            <a:r>
              <a:rPr lang="en-US" dirty="0" err="1"/>
              <a:t>wgEncodeOpenChromDnaseCerebellumocPk&amp;hgta_regionType</a:t>
            </a:r>
            <a:r>
              <a:rPr lang="en-US" dirty="0"/>
              <a:t>=</a:t>
            </a:r>
            <a:r>
              <a:rPr lang="en-US" dirty="0" err="1"/>
              <a:t>genome&amp;position</a:t>
            </a:r>
            <a:r>
              <a:rPr lang="en-US" dirty="0"/>
              <a:t>=chrX%3A15%2C578%2C261-15%2C621%2C068&amp;hgta_outputType=</a:t>
            </a:r>
            <a:r>
              <a:rPr lang="en-US" dirty="0" err="1"/>
              <a:t>primaryTable&amp;hgta_outFileName</a:t>
            </a:r>
            <a:r>
              <a:rPr lang="en-US" dirty="0"/>
              <a:t>=phyloP_241mammalsv2</a:t>
            </a:r>
          </a:p>
          <a:p>
            <a:endParaRPr lang="en-US" dirty="0"/>
          </a:p>
          <a:p>
            <a:r>
              <a:rPr lang="en-US" dirty="0"/>
              <a:t>JASPER, what is Jas, Ap1 consensus, allow 1-2 mismatches search for that</a:t>
            </a:r>
          </a:p>
          <a:p>
            <a:endParaRPr lang="en-US" dirty="0"/>
          </a:p>
          <a:p>
            <a:r>
              <a:rPr lang="en-US" dirty="0"/>
              <a:t>Primate </a:t>
            </a:r>
            <a:r>
              <a:rPr lang="en-US" dirty="0" err="1"/>
              <a:t>phyloP</a:t>
            </a:r>
            <a:r>
              <a:rPr lang="en-US" dirty="0"/>
              <a:t> score correlation and presence/absence of motif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Compare CERES score between GC-rich motifs (for TFs) and just a random </a:t>
            </a:r>
            <a:r>
              <a:rPr lang="en-US" dirty="0" err="1"/>
              <a:t>GCrich</a:t>
            </a:r>
            <a:r>
              <a:rPr lang="en-US" dirty="0"/>
              <a:t> sequence (AND </a:t>
            </a:r>
            <a:r>
              <a:rPr lang="en-US" dirty="0" err="1"/>
              <a:t>nonGCrich</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background, pull DHS sites from different cell types (neuron, endo/</a:t>
            </a:r>
            <a:r>
              <a:rPr lang="en-US" dirty="0" err="1"/>
              <a:t>ecto</a:t>
            </a:r>
            <a:r>
              <a:rPr lang="en-US" dirty="0"/>
              <a:t> dermal cells for example) that </a:t>
            </a:r>
            <a:r>
              <a:rPr lang="en-US" dirty="0" err="1"/>
              <a:t>Alejo</a:t>
            </a:r>
            <a:r>
              <a:rPr lang="en-US" dirty="0"/>
              <a:t> could give you.</a:t>
            </a:r>
          </a:p>
          <a:p>
            <a:endParaRPr lang="en-US" dirty="0"/>
          </a:p>
          <a:p>
            <a:r>
              <a:rPr lang="en-US" dirty="0"/>
              <a:t>Jun and </a:t>
            </a:r>
            <a:r>
              <a:rPr lang="en-US" dirty="0" err="1"/>
              <a:t>Fos</a:t>
            </a:r>
            <a:r>
              <a:rPr lang="en-US" dirty="0"/>
              <a:t> – possibly a marker for more dynamic activity</a:t>
            </a:r>
          </a:p>
          <a:p>
            <a:r>
              <a:rPr lang="en-US" dirty="0"/>
              <a:t>Both enriched and changed on branch in correlated way </a:t>
            </a:r>
          </a:p>
          <a:p>
            <a:r>
              <a:rPr lang="en-US" dirty="0" err="1"/>
              <a:t>Sibbata</a:t>
            </a:r>
            <a:r>
              <a:rPr lang="en-US" dirty="0"/>
              <a:t> et al (Greg Crawford, ATAC-seq comparative chromatin paper)</a:t>
            </a:r>
          </a:p>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45</a:t>
            </a:fld>
            <a:endParaRPr lang="en-US"/>
          </a:p>
        </p:txBody>
      </p:sp>
    </p:spTree>
    <p:extLst>
      <p:ext uri="{BB962C8B-B14F-4D97-AF65-F5344CB8AC3E}">
        <p14:creationId xmlns:p14="http://schemas.microsoft.com/office/powerpoint/2010/main" val="4064939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Subsetting</a:t>
            </a:r>
            <a:r>
              <a:rPr lang="en-US" dirty="0"/>
              <a:t> by the previous motifs, see whether that is well/not-well conserved (primate specifically)…problem is we don’t have </a:t>
            </a:r>
          </a:p>
          <a:p>
            <a:endParaRPr lang="en-US" dirty="0"/>
          </a:p>
          <a:p>
            <a:r>
              <a:rPr lang="en-US" dirty="0" err="1"/>
              <a:t>Alejo</a:t>
            </a:r>
            <a:r>
              <a:rPr lang="en-US" dirty="0"/>
              <a:t> could give you OCRs that are open in other cell types, not unique to a particular cell type: http://</a:t>
            </a:r>
            <a:r>
              <a:rPr lang="en-US" dirty="0" err="1"/>
              <a:t>genome.ucsc.edu</a:t>
            </a:r>
            <a:r>
              <a:rPr lang="en-US" dirty="0"/>
              <a:t>/</a:t>
            </a:r>
            <a:r>
              <a:rPr lang="en-US" dirty="0" err="1"/>
              <a:t>cgi</a:t>
            </a:r>
            <a:r>
              <a:rPr lang="en-US" dirty="0"/>
              <a:t>-bin/</a:t>
            </a:r>
            <a:r>
              <a:rPr lang="en-US" dirty="0" err="1"/>
              <a:t>hgTables?hgsid</a:t>
            </a:r>
            <a:r>
              <a:rPr lang="en-US" dirty="0"/>
              <a:t>=1396517773_cxAsIILdDYP7AXC7WavnPJ0yKXrE&amp;clade=</a:t>
            </a:r>
            <a:r>
              <a:rPr lang="en-US" dirty="0" err="1"/>
              <a:t>mammal&amp;org</a:t>
            </a:r>
            <a:r>
              <a:rPr lang="en-US" dirty="0"/>
              <a:t>=</a:t>
            </a:r>
            <a:r>
              <a:rPr lang="en-US" dirty="0" err="1"/>
              <a:t>Human&amp;db</a:t>
            </a:r>
            <a:r>
              <a:rPr lang="en-US" dirty="0"/>
              <a:t>=hg19&amp;hgta_group=</a:t>
            </a:r>
            <a:r>
              <a:rPr lang="en-US" dirty="0" err="1"/>
              <a:t>regulation&amp;hgta_track</a:t>
            </a:r>
            <a:r>
              <a:rPr lang="en-US" dirty="0"/>
              <a:t>=</a:t>
            </a:r>
            <a:r>
              <a:rPr lang="en-US" dirty="0" err="1"/>
              <a:t>wgEncodeOpenChromDnase&amp;hgta_table</a:t>
            </a:r>
            <a:r>
              <a:rPr lang="en-US" dirty="0"/>
              <a:t>=</a:t>
            </a:r>
            <a:r>
              <a:rPr lang="en-US" dirty="0" err="1"/>
              <a:t>wgEncodeOpenChromDnaseCerebellumocPk&amp;hgta_regionType</a:t>
            </a:r>
            <a:r>
              <a:rPr lang="en-US" dirty="0"/>
              <a:t>=</a:t>
            </a:r>
            <a:r>
              <a:rPr lang="en-US" dirty="0" err="1"/>
              <a:t>genome&amp;position</a:t>
            </a:r>
            <a:r>
              <a:rPr lang="en-US" dirty="0"/>
              <a:t>=chrX%3A15%2C578%2C261-15%2C621%2C068&amp;hgta_outputType=</a:t>
            </a:r>
            <a:r>
              <a:rPr lang="en-US" dirty="0" err="1"/>
              <a:t>primaryTable&amp;hgta_outFileName</a:t>
            </a:r>
            <a:r>
              <a:rPr lang="en-US" dirty="0"/>
              <a:t>=phyloP_241mammalsv2</a:t>
            </a:r>
          </a:p>
          <a:p>
            <a:endParaRPr lang="en-US" dirty="0"/>
          </a:p>
          <a:p>
            <a:r>
              <a:rPr lang="en-US" dirty="0"/>
              <a:t>JASPER, what is Jas, Ap1 consensus, allow 1-2 mismatches search for that</a:t>
            </a:r>
          </a:p>
          <a:p>
            <a:endParaRPr lang="en-US" dirty="0"/>
          </a:p>
          <a:p>
            <a:r>
              <a:rPr lang="en-US" dirty="0"/>
              <a:t>Primate </a:t>
            </a:r>
            <a:r>
              <a:rPr lang="en-US" dirty="0" err="1"/>
              <a:t>phyloP</a:t>
            </a:r>
            <a:r>
              <a:rPr lang="en-US" dirty="0"/>
              <a:t> score correlation and presence/absence of motif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Compare CERES score between GC-rich motifs (for TFs) and just a random </a:t>
            </a:r>
            <a:r>
              <a:rPr lang="en-US" dirty="0" err="1"/>
              <a:t>GCrich</a:t>
            </a:r>
            <a:r>
              <a:rPr lang="en-US" dirty="0"/>
              <a:t> sequence (AND </a:t>
            </a:r>
            <a:r>
              <a:rPr lang="en-US" dirty="0" err="1"/>
              <a:t>nonGCrich</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background, pull DHS sites from different cell types (neuron, endo/</a:t>
            </a:r>
            <a:r>
              <a:rPr lang="en-US" dirty="0" err="1"/>
              <a:t>ecto</a:t>
            </a:r>
            <a:r>
              <a:rPr lang="en-US" dirty="0"/>
              <a:t> dermal cells for example) that </a:t>
            </a:r>
            <a:r>
              <a:rPr lang="en-US" dirty="0" err="1"/>
              <a:t>Alejo</a:t>
            </a:r>
            <a:r>
              <a:rPr lang="en-US" dirty="0"/>
              <a:t> could give you.</a:t>
            </a:r>
          </a:p>
          <a:p>
            <a:endParaRPr lang="en-US" dirty="0"/>
          </a:p>
          <a:p>
            <a:r>
              <a:rPr lang="en-US" dirty="0"/>
              <a:t>Jun and </a:t>
            </a:r>
            <a:r>
              <a:rPr lang="en-US" dirty="0" err="1"/>
              <a:t>Fos</a:t>
            </a:r>
            <a:r>
              <a:rPr lang="en-US" dirty="0"/>
              <a:t> – possibly a marker for more dynamic activity</a:t>
            </a:r>
          </a:p>
          <a:p>
            <a:r>
              <a:rPr lang="en-US" dirty="0"/>
              <a:t>Both enriched and changed on branch in correlated way </a:t>
            </a:r>
          </a:p>
          <a:p>
            <a:r>
              <a:rPr lang="en-US" dirty="0" err="1"/>
              <a:t>Sibbata</a:t>
            </a:r>
            <a:r>
              <a:rPr lang="en-US" dirty="0"/>
              <a:t> et al (Greg Crawford, ATAC-seq comparative chromatin paper)</a:t>
            </a:r>
          </a:p>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46</a:t>
            </a:fld>
            <a:endParaRPr lang="en-US"/>
          </a:p>
        </p:txBody>
      </p:sp>
    </p:spTree>
    <p:extLst>
      <p:ext uri="{BB962C8B-B14F-4D97-AF65-F5344CB8AC3E}">
        <p14:creationId xmlns:p14="http://schemas.microsoft.com/office/powerpoint/2010/main" val="3383851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48</a:t>
            </a:fld>
            <a:endParaRPr lang="en-US"/>
          </a:p>
        </p:txBody>
      </p:sp>
    </p:spTree>
    <p:extLst>
      <p:ext uri="{BB962C8B-B14F-4D97-AF65-F5344CB8AC3E}">
        <p14:creationId xmlns:p14="http://schemas.microsoft.com/office/powerpoint/2010/main" val="948690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50</a:t>
            </a:fld>
            <a:endParaRPr lang="en-US"/>
          </a:p>
        </p:txBody>
      </p:sp>
    </p:spTree>
    <p:extLst>
      <p:ext uri="{BB962C8B-B14F-4D97-AF65-F5344CB8AC3E}">
        <p14:creationId xmlns:p14="http://schemas.microsoft.com/office/powerpoint/2010/main" val="1267517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4</a:t>
            </a:fld>
            <a:endParaRPr lang="en-US"/>
          </a:p>
        </p:txBody>
      </p:sp>
    </p:spTree>
    <p:extLst>
      <p:ext uri="{BB962C8B-B14F-4D97-AF65-F5344CB8AC3E}">
        <p14:creationId xmlns:p14="http://schemas.microsoft.com/office/powerpoint/2010/main" val="35837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8</a:t>
            </a:fld>
            <a:endParaRPr lang="en-US"/>
          </a:p>
        </p:txBody>
      </p:sp>
    </p:spTree>
    <p:extLst>
      <p:ext uri="{BB962C8B-B14F-4D97-AF65-F5344CB8AC3E}">
        <p14:creationId xmlns:p14="http://schemas.microsoft.com/office/powerpoint/2010/main" val="798406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10</a:t>
            </a:fld>
            <a:endParaRPr lang="en-US"/>
          </a:p>
        </p:txBody>
      </p:sp>
    </p:spTree>
    <p:extLst>
      <p:ext uri="{BB962C8B-B14F-4D97-AF65-F5344CB8AC3E}">
        <p14:creationId xmlns:p14="http://schemas.microsoft.com/office/powerpoint/2010/main" val="3894042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17</a:t>
            </a:fld>
            <a:endParaRPr lang="en-US"/>
          </a:p>
        </p:txBody>
      </p:sp>
    </p:spTree>
    <p:extLst>
      <p:ext uri="{BB962C8B-B14F-4D97-AF65-F5344CB8AC3E}">
        <p14:creationId xmlns:p14="http://schemas.microsoft.com/office/powerpoint/2010/main" val="1202211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37CCB5-67FD-3842-97C6-E5F2F43201FA}" type="slidenum">
              <a:rPr lang="en-US" smtClean="0"/>
              <a:t>18</a:t>
            </a:fld>
            <a:endParaRPr lang="en-US"/>
          </a:p>
        </p:txBody>
      </p:sp>
    </p:spTree>
    <p:extLst>
      <p:ext uri="{BB962C8B-B14F-4D97-AF65-F5344CB8AC3E}">
        <p14:creationId xmlns:p14="http://schemas.microsoft.com/office/powerpoint/2010/main" val="771853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these by </a:t>
            </a:r>
            <a:r>
              <a:rPr lang="en-US" dirty="0" err="1"/>
              <a:t>chromHMM_cat_longest</a:t>
            </a:r>
            <a:r>
              <a:rPr lang="en-US" dirty="0"/>
              <a:t>, see distribution of core promoters and distal enhancers…does the number of core promoters a gene has correlation to essentiality, as well as enhancers</a:t>
            </a:r>
          </a:p>
        </p:txBody>
      </p:sp>
      <p:sp>
        <p:nvSpPr>
          <p:cNvPr id="4" name="Slide Number Placeholder 3"/>
          <p:cNvSpPr>
            <a:spLocks noGrp="1"/>
          </p:cNvSpPr>
          <p:nvPr>
            <p:ph type="sldNum" sz="quarter" idx="5"/>
          </p:nvPr>
        </p:nvSpPr>
        <p:spPr/>
        <p:txBody>
          <a:bodyPr/>
          <a:lstStyle/>
          <a:p>
            <a:fld id="{A537CCB5-67FD-3842-97C6-E5F2F43201FA}" type="slidenum">
              <a:rPr lang="en-US" smtClean="0"/>
              <a:t>26</a:t>
            </a:fld>
            <a:endParaRPr lang="en-US"/>
          </a:p>
        </p:txBody>
      </p:sp>
    </p:spTree>
    <p:extLst>
      <p:ext uri="{BB962C8B-B14F-4D97-AF65-F5344CB8AC3E}">
        <p14:creationId xmlns:p14="http://schemas.microsoft.com/office/powerpoint/2010/main" val="3297972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these by </a:t>
            </a:r>
            <a:r>
              <a:rPr lang="en-US" dirty="0" err="1"/>
              <a:t>chromHMM_cat_longest</a:t>
            </a:r>
            <a:r>
              <a:rPr lang="en-US" dirty="0"/>
              <a:t>, see distribution of core promoters and distal enhancers…does the number of core promoters a gene has correlation to essentiality, as well as enhancers</a:t>
            </a:r>
          </a:p>
        </p:txBody>
      </p:sp>
      <p:sp>
        <p:nvSpPr>
          <p:cNvPr id="4" name="Slide Number Placeholder 3"/>
          <p:cNvSpPr>
            <a:spLocks noGrp="1"/>
          </p:cNvSpPr>
          <p:nvPr>
            <p:ph type="sldNum" sz="quarter" idx="5"/>
          </p:nvPr>
        </p:nvSpPr>
        <p:spPr/>
        <p:txBody>
          <a:bodyPr/>
          <a:lstStyle/>
          <a:p>
            <a:fld id="{A537CCB5-67FD-3842-97C6-E5F2F43201FA}" type="slidenum">
              <a:rPr lang="en-US" smtClean="0"/>
              <a:t>27</a:t>
            </a:fld>
            <a:endParaRPr lang="en-US"/>
          </a:p>
        </p:txBody>
      </p:sp>
    </p:spTree>
    <p:extLst>
      <p:ext uri="{BB962C8B-B14F-4D97-AF65-F5344CB8AC3E}">
        <p14:creationId xmlns:p14="http://schemas.microsoft.com/office/powerpoint/2010/main" val="3363220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E1D8F-D26F-03D1-704B-8FBF6CA48F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ECC534-B51C-353F-2D80-779E8C23DA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480C8B-02F5-12F4-5684-0003FBA34DE0}"/>
              </a:ext>
            </a:extLst>
          </p:cNvPr>
          <p:cNvSpPr>
            <a:spLocks noGrp="1"/>
          </p:cNvSpPr>
          <p:nvPr>
            <p:ph type="dt" sz="half" idx="10"/>
          </p:nvPr>
        </p:nvSpPr>
        <p:spPr/>
        <p:txBody>
          <a:bodyPr/>
          <a:lstStyle/>
          <a:p>
            <a:fld id="{8003B790-CF87-2547-AEB8-D6D6FFA77E7E}" type="datetimeFigureOut">
              <a:rPr lang="en-US" smtClean="0"/>
              <a:t>6/27/22</a:t>
            </a:fld>
            <a:endParaRPr lang="en-US"/>
          </a:p>
        </p:txBody>
      </p:sp>
      <p:sp>
        <p:nvSpPr>
          <p:cNvPr id="5" name="Footer Placeholder 4">
            <a:extLst>
              <a:ext uri="{FF2B5EF4-FFF2-40B4-BE49-F238E27FC236}">
                <a16:creationId xmlns:a16="http://schemas.microsoft.com/office/drawing/2014/main" id="{D3CE79C4-22B8-593E-B25C-CB23821621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2AE034-BDE2-0D8D-8D11-A1BB142ABE3E}"/>
              </a:ext>
            </a:extLst>
          </p:cNvPr>
          <p:cNvSpPr>
            <a:spLocks noGrp="1"/>
          </p:cNvSpPr>
          <p:nvPr>
            <p:ph type="sldNum" sz="quarter" idx="12"/>
          </p:nvPr>
        </p:nvSpPr>
        <p:spPr/>
        <p:txBody>
          <a:bodyPr/>
          <a:lstStyle/>
          <a:p>
            <a:fld id="{591D5560-16E3-9F4A-9394-0AD5972AA89C}" type="slidenum">
              <a:rPr lang="en-US" smtClean="0"/>
              <a:t>‹#›</a:t>
            </a:fld>
            <a:endParaRPr lang="en-US"/>
          </a:p>
        </p:txBody>
      </p:sp>
    </p:spTree>
    <p:extLst>
      <p:ext uri="{BB962C8B-B14F-4D97-AF65-F5344CB8AC3E}">
        <p14:creationId xmlns:p14="http://schemas.microsoft.com/office/powerpoint/2010/main" val="2699763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B720A-73EE-78B6-001F-E2DC17170B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64A223-4B51-A0FC-CC1A-21734999C8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341ADD-259B-3CA3-9312-E4954D7000DF}"/>
              </a:ext>
            </a:extLst>
          </p:cNvPr>
          <p:cNvSpPr>
            <a:spLocks noGrp="1"/>
          </p:cNvSpPr>
          <p:nvPr>
            <p:ph type="dt" sz="half" idx="10"/>
          </p:nvPr>
        </p:nvSpPr>
        <p:spPr/>
        <p:txBody>
          <a:bodyPr/>
          <a:lstStyle/>
          <a:p>
            <a:fld id="{8003B790-CF87-2547-AEB8-D6D6FFA77E7E}" type="datetimeFigureOut">
              <a:rPr lang="en-US" smtClean="0"/>
              <a:t>6/27/22</a:t>
            </a:fld>
            <a:endParaRPr lang="en-US"/>
          </a:p>
        </p:txBody>
      </p:sp>
      <p:sp>
        <p:nvSpPr>
          <p:cNvPr id="5" name="Footer Placeholder 4">
            <a:extLst>
              <a:ext uri="{FF2B5EF4-FFF2-40B4-BE49-F238E27FC236}">
                <a16:creationId xmlns:a16="http://schemas.microsoft.com/office/drawing/2014/main" id="{40B8C060-B20D-343B-FDB6-117A45FAF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842674-9039-6E80-18F8-51B9A024694A}"/>
              </a:ext>
            </a:extLst>
          </p:cNvPr>
          <p:cNvSpPr>
            <a:spLocks noGrp="1"/>
          </p:cNvSpPr>
          <p:nvPr>
            <p:ph type="sldNum" sz="quarter" idx="12"/>
          </p:nvPr>
        </p:nvSpPr>
        <p:spPr/>
        <p:txBody>
          <a:bodyPr/>
          <a:lstStyle/>
          <a:p>
            <a:fld id="{591D5560-16E3-9F4A-9394-0AD5972AA89C}" type="slidenum">
              <a:rPr lang="en-US" smtClean="0"/>
              <a:t>‹#›</a:t>
            </a:fld>
            <a:endParaRPr lang="en-US"/>
          </a:p>
        </p:txBody>
      </p:sp>
    </p:spTree>
    <p:extLst>
      <p:ext uri="{BB962C8B-B14F-4D97-AF65-F5344CB8AC3E}">
        <p14:creationId xmlns:p14="http://schemas.microsoft.com/office/powerpoint/2010/main" val="1093463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1198F4-3977-333A-98AB-8303A62FA5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E5CC8E-E130-55FE-1810-91076E9858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5C78AF-0433-0CD3-D3A4-F53CFD9161DA}"/>
              </a:ext>
            </a:extLst>
          </p:cNvPr>
          <p:cNvSpPr>
            <a:spLocks noGrp="1"/>
          </p:cNvSpPr>
          <p:nvPr>
            <p:ph type="dt" sz="half" idx="10"/>
          </p:nvPr>
        </p:nvSpPr>
        <p:spPr/>
        <p:txBody>
          <a:bodyPr/>
          <a:lstStyle/>
          <a:p>
            <a:fld id="{8003B790-CF87-2547-AEB8-D6D6FFA77E7E}" type="datetimeFigureOut">
              <a:rPr lang="en-US" smtClean="0"/>
              <a:t>6/27/22</a:t>
            </a:fld>
            <a:endParaRPr lang="en-US"/>
          </a:p>
        </p:txBody>
      </p:sp>
      <p:sp>
        <p:nvSpPr>
          <p:cNvPr id="5" name="Footer Placeholder 4">
            <a:extLst>
              <a:ext uri="{FF2B5EF4-FFF2-40B4-BE49-F238E27FC236}">
                <a16:creationId xmlns:a16="http://schemas.microsoft.com/office/drawing/2014/main" id="{106813FB-4930-9119-7137-C1DD649713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15DE8A-0DF0-3083-A120-065A0A29421F}"/>
              </a:ext>
            </a:extLst>
          </p:cNvPr>
          <p:cNvSpPr>
            <a:spLocks noGrp="1"/>
          </p:cNvSpPr>
          <p:nvPr>
            <p:ph type="sldNum" sz="quarter" idx="12"/>
          </p:nvPr>
        </p:nvSpPr>
        <p:spPr/>
        <p:txBody>
          <a:bodyPr/>
          <a:lstStyle/>
          <a:p>
            <a:fld id="{591D5560-16E3-9F4A-9394-0AD5972AA89C}" type="slidenum">
              <a:rPr lang="en-US" smtClean="0"/>
              <a:t>‹#›</a:t>
            </a:fld>
            <a:endParaRPr lang="en-US"/>
          </a:p>
        </p:txBody>
      </p:sp>
    </p:spTree>
    <p:extLst>
      <p:ext uri="{BB962C8B-B14F-4D97-AF65-F5344CB8AC3E}">
        <p14:creationId xmlns:p14="http://schemas.microsoft.com/office/powerpoint/2010/main" val="3501565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EB70A-AD3F-1E03-1AF7-8E6912809F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A9DA49-CD55-AC9C-390C-2BD7858687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9F39B-A8BD-0DC6-0AF2-671FB739962F}"/>
              </a:ext>
            </a:extLst>
          </p:cNvPr>
          <p:cNvSpPr>
            <a:spLocks noGrp="1"/>
          </p:cNvSpPr>
          <p:nvPr>
            <p:ph type="dt" sz="half" idx="10"/>
          </p:nvPr>
        </p:nvSpPr>
        <p:spPr/>
        <p:txBody>
          <a:bodyPr/>
          <a:lstStyle/>
          <a:p>
            <a:fld id="{8003B790-CF87-2547-AEB8-D6D6FFA77E7E}" type="datetimeFigureOut">
              <a:rPr lang="en-US" smtClean="0"/>
              <a:t>6/27/22</a:t>
            </a:fld>
            <a:endParaRPr lang="en-US"/>
          </a:p>
        </p:txBody>
      </p:sp>
      <p:sp>
        <p:nvSpPr>
          <p:cNvPr id="5" name="Footer Placeholder 4">
            <a:extLst>
              <a:ext uri="{FF2B5EF4-FFF2-40B4-BE49-F238E27FC236}">
                <a16:creationId xmlns:a16="http://schemas.microsoft.com/office/drawing/2014/main" id="{E9273501-1877-6610-B565-E7A6757C95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AFF7F9-8416-5B9F-CFF7-DFB7F19004EE}"/>
              </a:ext>
            </a:extLst>
          </p:cNvPr>
          <p:cNvSpPr>
            <a:spLocks noGrp="1"/>
          </p:cNvSpPr>
          <p:nvPr>
            <p:ph type="sldNum" sz="quarter" idx="12"/>
          </p:nvPr>
        </p:nvSpPr>
        <p:spPr/>
        <p:txBody>
          <a:bodyPr/>
          <a:lstStyle/>
          <a:p>
            <a:fld id="{591D5560-16E3-9F4A-9394-0AD5972AA89C}" type="slidenum">
              <a:rPr lang="en-US" smtClean="0"/>
              <a:t>‹#›</a:t>
            </a:fld>
            <a:endParaRPr lang="en-US"/>
          </a:p>
        </p:txBody>
      </p:sp>
    </p:spTree>
    <p:extLst>
      <p:ext uri="{BB962C8B-B14F-4D97-AF65-F5344CB8AC3E}">
        <p14:creationId xmlns:p14="http://schemas.microsoft.com/office/powerpoint/2010/main" val="350642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BA572-C169-A566-C891-593F717BFD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B1B783-B7B8-2D12-FB6F-3F8105BD8B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745D56-2DFC-423A-7A3A-FA87B5135967}"/>
              </a:ext>
            </a:extLst>
          </p:cNvPr>
          <p:cNvSpPr>
            <a:spLocks noGrp="1"/>
          </p:cNvSpPr>
          <p:nvPr>
            <p:ph type="dt" sz="half" idx="10"/>
          </p:nvPr>
        </p:nvSpPr>
        <p:spPr/>
        <p:txBody>
          <a:bodyPr/>
          <a:lstStyle/>
          <a:p>
            <a:fld id="{8003B790-CF87-2547-AEB8-D6D6FFA77E7E}" type="datetimeFigureOut">
              <a:rPr lang="en-US" smtClean="0"/>
              <a:t>6/27/22</a:t>
            </a:fld>
            <a:endParaRPr lang="en-US"/>
          </a:p>
        </p:txBody>
      </p:sp>
      <p:sp>
        <p:nvSpPr>
          <p:cNvPr id="5" name="Footer Placeholder 4">
            <a:extLst>
              <a:ext uri="{FF2B5EF4-FFF2-40B4-BE49-F238E27FC236}">
                <a16:creationId xmlns:a16="http://schemas.microsoft.com/office/drawing/2014/main" id="{29BD34A9-0BA9-3CFD-35AC-2F6AAB9B33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ABACA-78DB-676B-0FA7-80ED27C57D7C}"/>
              </a:ext>
            </a:extLst>
          </p:cNvPr>
          <p:cNvSpPr>
            <a:spLocks noGrp="1"/>
          </p:cNvSpPr>
          <p:nvPr>
            <p:ph type="sldNum" sz="quarter" idx="12"/>
          </p:nvPr>
        </p:nvSpPr>
        <p:spPr/>
        <p:txBody>
          <a:bodyPr/>
          <a:lstStyle/>
          <a:p>
            <a:fld id="{591D5560-16E3-9F4A-9394-0AD5972AA89C}" type="slidenum">
              <a:rPr lang="en-US" smtClean="0"/>
              <a:t>‹#›</a:t>
            </a:fld>
            <a:endParaRPr lang="en-US"/>
          </a:p>
        </p:txBody>
      </p:sp>
    </p:spTree>
    <p:extLst>
      <p:ext uri="{BB962C8B-B14F-4D97-AF65-F5344CB8AC3E}">
        <p14:creationId xmlns:p14="http://schemas.microsoft.com/office/powerpoint/2010/main" val="1860752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B06D-B890-3C72-6CFC-77BE95B38E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3145AA-D934-96B0-40A5-ABBD737E80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5836EE-66A6-B8B5-11EE-D707F07EF7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CA6D44-67D6-E82E-5132-EA038FEC1B82}"/>
              </a:ext>
            </a:extLst>
          </p:cNvPr>
          <p:cNvSpPr>
            <a:spLocks noGrp="1"/>
          </p:cNvSpPr>
          <p:nvPr>
            <p:ph type="dt" sz="half" idx="10"/>
          </p:nvPr>
        </p:nvSpPr>
        <p:spPr/>
        <p:txBody>
          <a:bodyPr/>
          <a:lstStyle/>
          <a:p>
            <a:fld id="{8003B790-CF87-2547-AEB8-D6D6FFA77E7E}" type="datetimeFigureOut">
              <a:rPr lang="en-US" smtClean="0"/>
              <a:t>6/27/22</a:t>
            </a:fld>
            <a:endParaRPr lang="en-US"/>
          </a:p>
        </p:txBody>
      </p:sp>
      <p:sp>
        <p:nvSpPr>
          <p:cNvPr id="6" name="Footer Placeholder 5">
            <a:extLst>
              <a:ext uri="{FF2B5EF4-FFF2-40B4-BE49-F238E27FC236}">
                <a16:creationId xmlns:a16="http://schemas.microsoft.com/office/drawing/2014/main" id="{4878158E-C44C-EE84-869D-2E9C37A82D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4C1E35-7B80-CE42-7576-7939A85D9CB5}"/>
              </a:ext>
            </a:extLst>
          </p:cNvPr>
          <p:cNvSpPr>
            <a:spLocks noGrp="1"/>
          </p:cNvSpPr>
          <p:nvPr>
            <p:ph type="sldNum" sz="quarter" idx="12"/>
          </p:nvPr>
        </p:nvSpPr>
        <p:spPr/>
        <p:txBody>
          <a:bodyPr/>
          <a:lstStyle/>
          <a:p>
            <a:fld id="{591D5560-16E3-9F4A-9394-0AD5972AA89C}" type="slidenum">
              <a:rPr lang="en-US" smtClean="0"/>
              <a:t>‹#›</a:t>
            </a:fld>
            <a:endParaRPr lang="en-US"/>
          </a:p>
        </p:txBody>
      </p:sp>
    </p:spTree>
    <p:extLst>
      <p:ext uri="{BB962C8B-B14F-4D97-AF65-F5344CB8AC3E}">
        <p14:creationId xmlns:p14="http://schemas.microsoft.com/office/powerpoint/2010/main" val="2934987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7C4D6-45FC-7C31-E640-AB57B5A73E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E5E323-F3F9-A633-09DF-FCD199978E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B047CF-26B1-C233-3B53-68A209CC3A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3E00AE-AAA4-37AA-B469-69CE5BECCC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5D7053-BE74-FBC0-B34C-BAFF6B3FA8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12E933-223F-DD03-2CD8-BF14527948D1}"/>
              </a:ext>
            </a:extLst>
          </p:cNvPr>
          <p:cNvSpPr>
            <a:spLocks noGrp="1"/>
          </p:cNvSpPr>
          <p:nvPr>
            <p:ph type="dt" sz="half" idx="10"/>
          </p:nvPr>
        </p:nvSpPr>
        <p:spPr/>
        <p:txBody>
          <a:bodyPr/>
          <a:lstStyle/>
          <a:p>
            <a:fld id="{8003B790-CF87-2547-AEB8-D6D6FFA77E7E}" type="datetimeFigureOut">
              <a:rPr lang="en-US" smtClean="0"/>
              <a:t>6/27/22</a:t>
            </a:fld>
            <a:endParaRPr lang="en-US"/>
          </a:p>
        </p:txBody>
      </p:sp>
      <p:sp>
        <p:nvSpPr>
          <p:cNvPr id="8" name="Footer Placeholder 7">
            <a:extLst>
              <a:ext uri="{FF2B5EF4-FFF2-40B4-BE49-F238E27FC236}">
                <a16:creationId xmlns:a16="http://schemas.microsoft.com/office/drawing/2014/main" id="{556D97F3-A492-4A01-6AEF-3078445B47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6F65F1-A4CD-DA12-BF46-012ADFE31633}"/>
              </a:ext>
            </a:extLst>
          </p:cNvPr>
          <p:cNvSpPr>
            <a:spLocks noGrp="1"/>
          </p:cNvSpPr>
          <p:nvPr>
            <p:ph type="sldNum" sz="quarter" idx="12"/>
          </p:nvPr>
        </p:nvSpPr>
        <p:spPr/>
        <p:txBody>
          <a:bodyPr/>
          <a:lstStyle/>
          <a:p>
            <a:fld id="{591D5560-16E3-9F4A-9394-0AD5972AA89C}" type="slidenum">
              <a:rPr lang="en-US" smtClean="0"/>
              <a:t>‹#›</a:t>
            </a:fld>
            <a:endParaRPr lang="en-US"/>
          </a:p>
        </p:txBody>
      </p:sp>
    </p:spTree>
    <p:extLst>
      <p:ext uri="{BB962C8B-B14F-4D97-AF65-F5344CB8AC3E}">
        <p14:creationId xmlns:p14="http://schemas.microsoft.com/office/powerpoint/2010/main" val="1843500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33486-C904-2AB8-CE5C-AD415A52EB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41CFAF-2AAA-1A18-ED8A-41FFF3D03D3F}"/>
              </a:ext>
            </a:extLst>
          </p:cNvPr>
          <p:cNvSpPr>
            <a:spLocks noGrp="1"/>
          </p:cNvSpPr>
          <p:nvPr>
            <p:ph type="dt" sz="half" idx="10"/>
          </p:nvPr>
        </p:nvSpPr>
        <p:spPr/>
        <p:txBody>
          <a:bodyPr/>
          <a:lstStyle/>
          <a:p>
            <a:fld id="{8003B790-CF87-2547-AEB8-D6D6FFA77E7E}" type="datetimeFigureOut">
              <a:rPr lang="en-US" smtClean="0"/>
              <a:t>6/27/22</a:t>
            </a:fld>
            <a:endParaRPr lang="en-US"/>
          </a:p>
        </p:txBody>
      </p:sp>
      <p:sp>
        <p:nvSpPr>
          <p:cNvPr id="4" name="Footer Placeholder 3">
            <a:extLst>
              <a:ext uri="{FF2B5EF4-FFF2-40B4-BE49-F238E27FC236}">
                <a16:creationId xmlns:a16="http://schemas.microsoft.com/office/drawing/2014/main" id="{80D4F749-BD2F-9B33-DEF2-A90EBA77D0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DB8ABB-EAB2-4C3C-7624-9F568876CF75}"/>
              </a:ext>
            </a:extLst>
          </p:cNvPr>
          <p:cNvSpPr>
            <a:spLocks noGrp="1"/>
          </p:cNvSpPr>
          <p:nvPr>
            <p:ph type="sldNum" sz="quarter" idx="12"/>
          </p:nvPr>
        </p:nvSpPr>
        <p:spPr/>
        <p:txBody>
          <a:bodyPr/>
          <a:lstStyle/>
          <a:p>
            <a:fld id="{591D5560-16E3-9F4A-9394-0AD5972AA89C}" type="slidenum">
              <a:rPr lang="en-US" smtClean="0"/>
              <a:t>‹#›</a:t>
            </a:fld>
            <a:endParaRPr lang="en-US"/>
          </a:p>
        </p:txBody>
      </p:sp>
    </p:spTree>
    <p:extLst>
      <p:ext uri="{BB962C8B-B14F-4D97-AF65-F5344CB8AC3E}">
        <p14:creationId xmlns:p14="http://schemas.microsoft.com/office/powerpoint/2010/main" val="890734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194EB7-2F5E-3566-1352-D1404940CBD4}"/>
              </a:ext>
            </a:extLst>
          </p:cNvPr>
          <p:cNvSpPr>
            <a:spLocks noGrp="1"/>
          </p:cNvSpPr>
          <p:nvPr>
            <p:ph type="dt" sz="half" idx="10"/>
          </p:nvPr>
        </p:nvSpPr>
        <p:spPr/>
        <p:txBody>
          <a:bodyPr/>
          <a:lstStyle/>
          <a:p>
            <a:fld id="{8003B790-CF87-2547-AEB8-D6D6FFA77E7E}" type="datetimeFigureOut">
              <a:rPr lang="en-US" smtClean="0"/>
              <a:t>6/27/22</a:t>
            </a:fld>
            <a:endParaRPr lang="en-US"/>
          </a:p>
        </p:txBody>
      </p:sp>
      <p:sp>
        <p:nvSpPr>
          <p:cNvPr id="3" name="Footer Placeholder 2">
            <a:extLst>
              <a:ext uri="{FF2B5EF4-FFF2-40B4-BE49-F238E27FC236}">
                <a16:creationId xmlns:a16="http://schemas.microsoft.com/office/drawing/2014/main" id="{F5E39FA8-2176-8A85-8CFD-69298A87DF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FF9DA6-E180-01E4-ACC7-26DAEAE1492B}"/>
              </a:ext>
            </a:extLst>
          </p:cNvPr>
          <p:cNvSpPr>
            <a:spLocks noGrp="1"/>
          </p:cNvSpPr>
          <p:nvPr>
            <p:ph type="sldNum" sz="quarter" idx="12"/>
          </p:nvPr>
        </p:nvSpPr>
        <p:spPr/>
        <p:txBody>
          <a:bodyPr/>
          <a:lstStyle/>
          <a:p>
            <a:fld id="{591D5560-16E3-9F4A-9394-0AD5972AA89C}" type="slidenum">
              <a:rPr lang="en-US" smtClean="0"/>
              <a:t>‹#›</a:t>
            </a:fld>
            <a:endParaRPr lang="en-US"/>
          </a:p>
        </p:txBody>
      </p:sp>
    </p:spTree>
    <p:extLst>
      <p:ext uri="{BB962C8B-B14F-4D97-AF65-F5344CB8AC3E}">
        <p14:creationId xmlns:p14="http://schemas.microsoft.com/office/powerpoint/2010/main" val="29260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54A65-D7E6-CE40-547E-C239C2E2AA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A81426-01A2-1DB6-C4F3-B50D83AFCD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4937FB-C058-D388-5577-EDD330A84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DE71FD-D400-BC65-8390-04B868E917EE}"/>
              </a:ext>
            </a:extLst>
          </p:cNvPr>
          <p:cNvSpPr>
            <a:spLocks noGrp="1"/>
          </p:cNvSpPr>
          <p:nvPr>
            <p:ph type="dt" sz="half" idx="10"/>
          </p:nvPr>
        </p:nvSpPr>
        <p:spPr/>
        <p:txBody>
          <a:bodyPr/>
          <a:lstStyle/>
          <a:p>
            <a:fld id="{8003B790-CF87-2547-AEB8-D6D6FFA77E7E}" type="datetimeFigureOut">
              <a:rPr lang="en-US" smtClean="0"/>
              <a:t>6/27/22</a:t>
            </a:fld>
            <a:endParaRPr lang="en-US"/>
          </a:p>
        </p:txBody>
      </p:sp>
      <p:sp>
        <p:nvSpPr>
          <p:cNvPr id="6" name="Footer Placeholder 5">
            <a:extLst>
              <a:ext uri="{FF2B5EF4-FFF2-40B4-BE49-F238E27FC236}">
                <a16:creationId xmlns:a16="http://schemas.microsoft.com/office/drawing/2014/main" id="{8C821310-50B8-298F-A4B8-E9C02B5261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673BBC-15F4-7865-2BBD-3ADC392789A3}"/>
              </a:ext>
            </a:extLst>
          </p:cNvPr>
          <p:cNvSpPr>
            <a:spLocks noGrp="1"/>
          </p:cNvSpPr>
          <p:nvPr>
            <p:ph type="sldNum" sz="quarter" idx="12"/>
          </p:nvPr>
        </p:nvSpPr>
        <p:spPr/>
        <p:txBody>
          <a:bodyPr/>
          <a:lstStyle/>
          <a:p>
            <a:fld id="{591D5560-16E3-9F4A-9394-0AD5972AA89C}" type="slidenum">
              <a:rPr lang="en-US" smtClean="0"/>
              <a:t>‹#›</a:t>
            </a:fld>
            <a:endParaRPr lang="en-US"/>
          </a:p>
        </p:txBody>
      </p:sp>
    </p:spTree>
    <p:extLst>
      <p:ext uri="{BB962C8B-B14F-4D97-AF65-F5344CB8AC3E}">
        <p14:creationId xmlns:p14="http://schemas.microsoft.com/office/powerpoint/2010/main" val="2554666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0316-8A8F-24A9-D25C-97B236DD6D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3081C7-EC15-7DB7-C98C-50CD186216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12C177-67FD-47DD-7164-28F7816B5E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02039-E33F-66EE-9E34-64D498A55113}"/>
              </a:ext>
            </a:extLst>
          </p:cNvPr>
          <p:cNvSpPr>
            <a:spLocks noGrp="1"/>
          </p:cNvSpPr>
          <p:nvPr>
            <p:ph type="dt" sz="half" idx="10"/>
          </p:nvPr>
        </p:nvSpPr>
        <p:spPr/>
        <p:txBody>
          <a:bodyPr/>
          <a:lstStyle/>
          <a:p>
            <a:fld id="{8003B790-CF87-2547-AEB8-D6D6FFA77E7E}" type="datetimeFigureOut">
              <a:rPr lang="en-US" smtClean="0"/>
              <a:t>6/27/22</a:t>
            </a:fld>
            <a:endParaRPr lang="en-US"/>
          </a:p>
        </p:txBody>
      </p:sp>
      <p:sp>
        <p:nvSpPr>
          <p:cNvPr id="6" name="Footer Placeholder 5">
            <a:extLst>
              <a:ext uri="{FF2B5EF4-FFF2-40B4-BE49-F238E27FC236}">
                <a16:creationId xmlns:a16="http://schemas.microsoft.com/office/drawing/2014/main" id="{621D5A20-34E8-1633-EC3B-B6CCE5B8D1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01771A-E94A-A958-1EBA-FD9CF897E335}"/>
              </a:ext>
            </a:extLst>
          </p:cNvPr>
          <p:cNvSpPr>
            <a:spLocks noGrp="1"/>
          </p:cNvSpPr>
          <p:nvPr>
            <p:ph type="sldNum" sz="quarter" idx="12"/>
          </p:nvPr>
        </p:nvSpPr>
        <p:spPr/>
        <p:txBody>
          <a:bodyPr/>
          <a:lstStyle/>
          <a:p>
            <a:fld id="{591D5560-16E3-9F4A-9394-0AD5972AA89C}" type="slidenum">
              <a:rPr lang="en-US" smtClean="0"/>
              <a:t>‹#›</a:t>
            </a:fld>
            <a:endParaRPr lang="en-US"/>
          </a:p>
        </p:txBody>
      </p:sp>
    </p:spTree>
    <p:extLst>
      <p:ext uri="{BB962C8B-B14F-4D97-AF65-F5344CB8AC3E}">
        <p14:creationId xmlns:p14="http://schemas.microsoft.com/office/powerpoint/2010/main" val="1874062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440838-4C8F-7ECE-E3F1-53725C364F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218B17-E125-3E59-BBA7-DDF794D140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5FD48D-84E4-2E5E-E72C-B3051DC0AB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03B790-CF87-2547-AEB8-D6D6FFA77E7E}" type="datetimeFigureOut">
              <a:rPr lang="en-US" smtClean="0"/>
              <a:t>6/27/22</a:t>
            </a:fld>
            <a:endParaRPr lang="en-US"/>
          </a:p>
        </p:txBody>
      </p:sp>
      <p:sp>
        <p:nvSpPr>
          <p:cNvPr id="5" name="Footer Placeholder 4">
            <a:extLst>
              <a:ext uri="{FF2B5EF4-FFF2-40B4-BE49-F238E27FC236}">
                <a16:creationId xmlns:a16="http://schemas.microsoft.com/office/drawing/2014/main" id="{A40CCBF8-DC16-3701-5049-E1C221B1C9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892E43-1810-51BA-65A1-597602BEF4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1D5560-16E3-9F4A-9394-0AD5972AA89C}" type="slidenum">
              <a:rPr lang="en-US" smtClean="0"/>
              <a:t>‹#›</a:t>
            </a:fld>
            <a:endParaRPr lang="en-US"/>
          </a:p>
        </p:txBody>
      </p:sp>
    </p:spTree>
    <p:extLst>
      <p:ext uri="{BB962C8B-B14F-4D97-AF65-F5344CB8AC3E}">
        <p14:creationId xmlns:p14="http://schemas.microsoft.com/office/powerpoint/2010/main" val="1929929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BF4A7-1EC6-F689-AE7F-628C518EAF18}"/>
              </a:ext>
            </a:extLst>
          </p:cNvPr>
          <p:cNvSpPr>
            <a:spLocks noGrp="1"/>
          </p:cNvSpPr>
          <p:nvPr>
            <p:ph type="ctrTitle"/>
          </p:nvPr>
        </p:nvSpPr>
        <p:spPr/>
        <p:txBody>
          <a:bodyPr/>
          <a:lstStyle/>
          <a:p>
            <a:r>
              <a:rPr lang="en-US" dirty="0"/>
              <a:t>Effect of </a:t>
            </a:r>
            <a:r>
              <a:rPr lang="en-US" dirty="0" err="1"/>
              <a:t>PhyloP</a:t>
            </a:r>
            <a:r>
              <a:rPr lang="en-US" dirty="0"/>
              <a:t> scores on Random Forest performance</a:t>
            </a:r>
          </a:p>
        </p:txBody>
      </p:sp>
      <p:sp>
        <p:nvSpPr>
          <p:cNvPr id="3" name="Subtitle 2">
            <a:extLst>
              <a:ext uri="{FF2B5EF4-FFF2-40B4-BE49-F238E27FC236}">
                <a16:creationId xmlns:a16="http://schemas.microsoft.com/office/drawing/2014/main" id="{434467AF-B7D0-9CAD-8074-463749ABE603}"/>
              </a:ext>
            </a:extLst>
          </p:cNvPr>
          <p:cNvSpPr>
            <a:spLocks noGrp="1"/>
          </p:cNvSpPr>
          <p:nvPr>
            <p:ph type="subTitle" idx="1"/>
          </p:nvPr>
        </p:nvSpPr>
        <p:spPr/>
        <p:txBody>
          <a:bodyPr>
            <a:normAutofit/>
          </a:bodyPr>
          <a:lstStyle/>
          <a:p>
            <a:r>
              <a:rPr lang="en-US" sz="1800" dirty="0"/>
              <a:t>*</a:t>
            </a:r>
            <a:r>
              <a:rPr lang="en-US" sz="1800" dirty="0" err="1"/>
              <a:t>phyloP</a:t>
            </a:r>
            <a:r>
              <a:rPr lang="en-US" sz="1800" dirty="0"/>
              <a:t> scores are based on hg19 reference genome</a:t>
            </a:r>
          </a:p>
        </p:txBody>
      </p:sp>
    </p:spTree>
    <p:extLst>
      <p:ext uri="{BB962C8B-B14F-4D97-AF65-F5344CB8AC3E}">
        <p14:creationId xmlns:p14="http://schemas.microsoft.com/office/powerpoint/2010/main" val="3413390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DAD6E-1BFE-F80D-211E-E83FF4F89CCA}"/>
              </a:ext>
            </a:extLst>
          </p:cNvPr>
          <p:cNvSpPr>
            <a:spLocks noGrp="1"/>
          </p:cNvSpPr>
          <p:nvPr>
            <p:ph type="title"/>
          </p:nvPr>
        </p:nvSpPr>
        <p:spPr/>
        <p:txBody>
          <a:bodyPr>
            <a:normAutofit fontScale="90000"/>
          </a:bodyPr>
          <a:lstStyle/>
          <a:p>
            <a:r>
              <a:rPr lang="en-US" dirty="0" err="1"/>
              <a:t>SignalVal</a:t>
            </a:r>
            <a:r>
              <a:rPr lang="en-US" dirty="0"/>
              <a:t> Forest - continuous measurement of overall (usually, average) enrichment for the region </a:t>
            </a:r>
          </a:p>
        </p:txBody>
      </p:sp>
      <p:sp>
        <p:nvSpPr>
          <p:cNvPr id="3" name="Text Placeholder 2">
            <a:extLst>
              <a:ext uri="{FF2B5EF4-FFF2-40B4-BE49-F238E27FC236}">
                <a16:creationId xmlns:a16="http://schemas.microsoft.com/office/drawing/2014/main" id="{9BC26B09-436D-A1FC-CB7B-1E57B06B0EEF}"/>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34E25F32-D419-4889-A1E3-65BB202AAB88}"/>
              </a:ext>
            </a:extLst>
          </p:cNvPr>
          <p:cNvSpPr>
            <a:spLocks noGrp="1"/>
          </p:cNvSpPr>
          <p:nvPr>
            <p:ph type="body" sz="quarter" idx="3"/>
          </p:nvPr>
        </p:nvSpPr>
        <p:spPr/>
        <p:txBody>
          <a:bodyPr/>
          <a:lstStyle/>
          <a:p>
            <a:r>
              <a:rPr lang="en-US" dirty="0"/>
              <a:t>Including 242-mammalian </a:t>
            </a:r>
            <a:r>
              <a:rPr lang="en-US" dirty="0" err="1"/>
              <a:t>phyloP</a:t>
            </a:r>
            <a:r>
              <a:rPr lang="en-US" dirty="0"/>
              <a:t> scores</a:t>
            </a:r>
          </a:p>
        </p:txBody>
      </p:sp>
      <p:pic>
        <p:nvPicPr>
          <p:cNvPr id="8" name="Picture 7">
            <a:extLst>
              <a:ext uri="{FF2B5EF4-FFF2-40B4-BE49-F238E27FC236}">
                <a16:creationId xmlns:a16="http://schemas.microsoft.com/office/drawing/2014/main" id="{DDB4DB7B-3341-8BDE-5233-1FC7A6D8452E}"/>
              </a:ext>
            </a:extLst>
          </p:cNvPr>
          <p:cNvPicPr>
            <a:picLocks noChangeAspect="1"/>
          </p:cNvPicPr>
          <p:nvPr/>
        </p:nvPicPr>
        <p:blipFill>
          <a:blip r:embed="rId3"/>
          <a:stretch>
            <a:fillRect/>
          </a:stretch>
        </p:blipFill>
        <p:spPr>
          <a:xfrm>
            <a:off x="412854" y="2505074"/>
            <a:ext cx="5357363" cy="3066385"/>
          </a:xfrm>
          <a:prstGeom prst="rect">
            <a:avLst/>
          </a:prstGeom>
        </p:spPr>
      </p:pic>
      <p:pic>
        <p:nvPicPr>
          <p:cNvPr id="7" name="Content Placeholder 6">
            <a:extLst>
              <a:ext uri="{FF2B5EF4-FFF2-40B4-BE49-F238E27FC236}">
                <a16:creationId xmlns:a16="http://schemas.microsoft.com/office/drawing/2014/main" id="{E8ECAE32-AE10-1515-8786-2244AC29A9C5}"/>
              </a:ext>
            </a:extLst>
          </p:cNvPr>
          <p:cNvPicPr>
            <a:picLocks noGrp="1" noChangeAspect="1"/>
          </p:cNvPicPr>
          <p:nvPr>
            <p:ph sz="quarter" idx="4"/>
          </p:nvPr>
        </p:nvPicPr>
        <p:blipFill>
          <a:blip r:embed="rId4"/>
          <a:stretch>
            <a:fillRect/>
          </a:stretch>
        </p:blipFill>
        <p:spPr>
          <a:xfrm>
            <a:off x="5683958" y="2505075"/>
            <a:ext cx="6508042" cy="3892976"/>
          </a:xfrm>
          <a:prstGeom prst="rect">
            <a:avLst/>
          </a:prstGeom>
        </p:spPr>
      </p:pic>
    </p:spTree>
    <p:extLst>
      <p:ext uri="{BB962C8B-B14F-4D97-AF65-F5344CB8AC3E}">
        <p14:creationId xmlns:p14="http://schemas.microsoft.com/office/powerpoint/2010/main" val="1960173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1E007-24C9-0028-82F1-DACC3F1C4E74}"/>
              </a:ext>
            </a:extLst>
          </p:cNvPr>
          <p:cNvSpPr>
            <a:spLocks noGrp="1"/>
          </p:cNvSpPr>
          <p:nvPr>
            <p:ph type="title"/>
          </p:nvPr>
        </p:nvSpPr>
        <p:spPr/>
        <p:txBody>
          <a:bodyPr/>
          <a:lstStyle/>
          <a:p>
            <a:r>
              <a:rPr lang="en-US" dirty="0"/>
              <a:t>46-way primate</a:t>
            </a:r>
          </a:p>
        </p:txBody>
      </p:sp>
      <p:sp>
        <p:nvSpPr>
          <p:cNvPr id="3" name="Text Placeholder 2">
            <a:extLst>
              <a:ext uri="{FF2B5EF4-FFF2-40B4-BE49-F238E27FC236}">
                <a16:creationId xmlns:a16="http://schemas.microsoft.com/office/drawing/2014/main" id="{60BFE3B5-EB2E-DD81-AB1E-688945027314}"/>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9FE2EE3A-052D-7CF8-AB98-C231029D9674}"/>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8B578442-01B9-CADE-FD30-6A8817C00053}"/>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DCD2A0F1-F50A-83EC-5D0D-3BE6DD982DB7}"/>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3093636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49D8-E4A2-5905-27D1-FACE19281313}"/>
              </a:ext>
            </a:extLst>
          </p:cNvPr>
          <p:cNvSpPr>
            <a:spLocks noGrp="1"/>
          </p:cNvSpPr>
          <p:nvPr>
            <p:ph type="title"/>
          </p:nvPr>
        </p:nvSpPr>
        <p:spPr/>
        <p:txBody>
          <a:bodyPr/>
          <a:lstStyle/>
          <a:p>
            <a:r>
              <a:rPr lang="en-US" dirty="0"/>
              <a:t>CERES Forest - wgCERES_score_nosig as the response vector</a:t>
            </a:r>
          </a:p>
        </p:txBody>
      </p:sp>
      <p:sp>
        <p:nvSpPr>
          <p:cNvPr id="3" name="Text Placeholder 2">
            <a:extLst>
              <a:ext uri="{FF2B5EF4-FFF2-40B4-BE49-F238E27FC236}">
                <a16:creationId xmlns:a16="http://schemas.microsoft.com/office/drawing/2014/main" id="{A324FDBC-CC1B-4FA3-E3B6-E633B6852739}"/>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8AF71AEF-F8DA-8AE8-85B2-5DACD4728E46}"/>
              </a:ext>
            </a:extLst>
          </p:cNvPr>
          <p:cNvSpPr>
            <a:spLocks noGrp="1"/>
          </p:cNvSpPr>
          <p:nvPr>
            <p:ph type="body" sz="quarter" idx="3"/>
          </p:nvPr>
        </p:nvSpPr>
        <p:spPr/>
        <p:txBody>
          <a:bodyPr/>
          <a:lstStyle/>
          <a:p>
            <a:r>
              <a:rPr lang="en-US" dirty="0"/>
              <a:t>Including 46-way primate </a:t>
            </a:r>
            <a:r>
              <a:rPr lang="en-US" dirty="0" err="1"/>
              <a:t>phyloP</a:t>
            </a:r>
            <a:r>
              <a:rPr lang="en-US" dirty="0"/>
              <a:t> scores</a:t>
            </a:r>
          </a:p>
        </p:txBody>
      </p:sp>
      <p:pic>
        <p:nvPicPr>
          <p:cNvPr id="7" name="Content Placeholder 6">
            <a:extLst>
              <a:ext uri="{FF2B5EF4-FFF2-40B4-BE49-F238E27FC236}">
                <a16:creationId xmlns:a16="http://schemas.microsoft.com/office/drawing/2014/main" id="{AE05CB45-138B-A578-CA3D-D878A8F85558}"/>
              </a:ext>
            </a:extLst>
          </p:cNvPr>
          <p:cNvPicPr>
            <a:picLocks noGrp="1" noChangeAspect="1"/>
          </p:cNvPicPr>
          <p:nvPr>
            <p:ph sz="half" idx="2"/>
          </p:nvPr>
        </p:nvPicPr>
        <p:blipFill>
          <a:blip r:embed="rId2"/>
          <a:stretch>
            <a:fillRect/>
          </a:stretch>
        </p:blipFill>
        <p:spPr>
          <a:xfrm>
            <a:off x="836612" y="2505075"/>
            <a:ext cx="5262906" cy="3012322"/>
          </a:xfrm>
          <a:prstGeom prst="rect">
            <a:avLst/>
          </a:prstGeom>
        </p:spPr>
      </p:pic>
      <p:pic>
        <p:nvPicPr>
          <p:cNvPr id="6" name="Picture 5">
            <a:extLst>
              <a:ext uri="{FF2B5EF4-FFF2-40B4-BE49-F238E27FC236}">
                <a16:creationId xmlns:a16="http://schemas.microsoft.com/office/drawing/2014/main" id="{F4DD9268-ECF1-18D6-5687-E3AB92FD7E66}"/>
              </a:ext>
            </a:extLst>
          </p:cNvPr>
          <p:cNvPicPr>
            <a:picLocks noChangeAspect="1"/>
          </p:cNvPicPr>
          <p:nvPr/>
        </p:nvPicPr>
        <p:blipFill>
          <a:blip r:embed="rId3"/>
          <a:stretch>
            <a:fillRect/>
          </a:stretch>
        </p:blipFill>
        <p:spPr>
          <a:xfrm>
            <a:off x="5997575" y="2505075"/>
            <a:ext cx="5994079" cy="3585535"/>
          </a:xfrm>
          <a:prstGeom prst="rect">
            <a:avLst/>
          </a:prstGeom>
        </p:spPr>
      </p:pic>
    </p:spTree>
    <p:extLst>
      <p:ext uri="{BB962C8B-B14F-4D97-AF65-F5344CB8AC3E}">
        <p14:creationId xmlns:p14="http://schemas.microsoft.com/office/powerpoint/2010/main" val="3799417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49D8-E4A2-5905-27D1-FACE19281313}"/>
              </a:ext>
            </a:extLst>
          </p:cNvPr>
          <p:cNvSpPr>
            <a:spLocks noGrp="1"/>
          </p:cNvSpPr>
          <p:nvPr>
            <p:ph type="title"/>
          </p:nvPr>
        </p:nvSpPr>
        <p:spPr/>
        <p:txBody>
          <a:bodyPr>
            <a:normAutofit fontScale="90000"/>
          </a:bodyPr>
          <a:lstStyle/>
          <a:p>
            <a:r>
              <a:rPr lang="en-US" dirty="0"/>
              <a:t>dhsWGsig Forest - dhs_0_1_wg (0,1: was DHS (all gRNAs grouped) significant across all DHSs?) as response vectors </a:t>
            </a:r>
          </a:p>
        </p:txBody>
      </p:sp>
      <p:sp>
        <p:nvSpPr>
          <p:cNvPr id="3" name="Text Placeholder 2">
            <a:extLst>
              <a:ext uri="{FF2B5EF4-FFF2-40B4-BE49-F238E27FC236}">
                <a16:creationId xmlns:a16="http://schemas.microsoft.com/office/drawing/2014/main" id="{A324FDBC-CC1B-4FA3-E3B6-E633B6852739}"/>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8AF71AEF-F8DA-8AE8-85B2-5DACD4728E46}"/>
              </a:ext>
            </a:extLst>
          </p:cNvPr>
          <p:cNvSpPr>
            <a:spLocks noGrp="1"/>
          </p:cNvSpPr>
          <p:nvPr>
            <p:ph type="body" sz="quarter" idx="3"/>
          </p:nvPr>
        </p:nvSpPr>
        <p:spPr/>
        <p:txBody>
          <a:bodyPr/>
          <a:lstStyle/>
          <a:p>
            <a:r>
              <a:rPr lang="en-US" dirty="0"/>
              <a:t>Including 46-way primate </a:t>
            </a:r>
            <a:r>
              <a:rPr lang="en-US" dirty="0" err="1"/>
              <a:t>phyloP</a:t>
            </a:r>
            <a:r>
              <a:rPr lang="en-US" dirty="0"/>
              <a:t> scores</a:t>
            </a:r>
          </a:p>
        </p:txBody>
      </p:sp>
      <p:pic>
        <p:nvPicPr>
          <p:cNvPr id="9" name="Picture 8">
            <a:extLst>
              <a:ext uri="{FF2B5EF4-FFF2-40B4-BE49-F238E27FC236}">
                <a16:creationId xmlns:a16="http://schemas.microsoft.com/office/drawing/2014/main" id="{167972BD-EBE1-9ED3-70BF-C2D05A24BEBB}"/>
              </a:ext>
            </a:extLst>
          </p:cNvPr>
          <p:cNvPicPr>
            <a:picLocks noChangeAspect="1"/>
          </p:cNvPicPr>
          <p:nvPr/>
        </p:nvPicPr>
        <p:blipFill>
          <a:blip r:embed="rId2"/>
          <a:stretch>
            <a:fillRect/>
          </a:stretch>
        </p:blipFill>
        <p:spPr>
          <a:xfrm>
            <a:off x="162354" y="2505074"/>
            <a:ext cx="5468822" cy="3130181"/>
          </a:xfrm>
          <a:prstGeom prst="rect">
            <a:avLst/>
          </a:prstGeom>
        </p:spPr>
      </p:pic>
      <p:pic>
        <p:nvPicPr>
          <p:cNvPr id="10" name="Picture 9" descr="Chart, scatter chart&#10;&#10;Description automatically generated">
            <a:extLst>
              <a:ext uri="{FF2B5EF4-FFF2-40B4-BE49-F238E27FC236}">
                <a16:creationId xmlns:a16="http://schemas.microsoft.com/office/drawing/2014/main" id="{FC1C0B66-2DB8-9048-DCD7-4EBE5591191A}"/>
              </a:ext>
            </a:extLst>
          </p:cNvPr>
          <p:cNvPicPr>
            <a:picLocks noChangeAspect="1"/>
          </p:cNvPicPr>
          <p:nvPr/>
        </p:nvPicPr>
        <p:blipFill>
          <a:blip r:embed="rId3"/>
          <a:stretch>
            <a:fillRect/>
          </a:stretch>
        </p:blipFill>
        <p:spPr>
          <a:xfrm>
            <a:off x="5890435" y="2485508"/>
            <a:ext cx="6139211" cy="4007367"/>
          </a:xfrm>
          <a:prstGeom prst="rect">
            <a:avLst/>
          </a:prstGeom>
        </p:spPr>
      </p:pic>
    </p:spTree>
    <p:extLst>
      <p:ext uri="{BB962C8B-B14F-4D97-AF65-F5344CB8AC3E}">
        <p14:creationId xmlns:p14="http://schemas.microsoft.com/office/powerpoint/2010/main" val="2397058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2353-6BEF-823E-D0AF-7891F1E150F9}"/>
              </a:ext>
            </a:extLst>
          </p:cNvPr>
          <p:cNvSpPr>
            <a:spLocks noGrp="1"/>
          </p:cNvSpPr>
          <p:nvPr>
            <p:ph type="title"/>
          </p:nvPr>
        </p:nvSpPr>
        <p:spPr/>
        <p:txBody>
          <a:bodyPr/>
          <a:lstStyle/>
          <a:p>
            <a:r>
              <a:rPr lang="en-US" dirty="0"/>
              <a:t>pVal Forest –p-value of change in log-fold expression as response vector </a:t>
            </a:r>
          </a:p>
        </p:txBody>
      </p:sp>
      <p:sp>
        <p:nvSpPr>
          <p:cNvPr id="5" name="Text Placeholder 4">
            <a:extLst>
              <a:ext uri="{FF2B5EF4-FFF2-40B4-BE49-F238E27FC236}">
                <a16:creationId xmlns:a16="http://schemas.microsoft.com/office/drawing/2014/main" id="{24DB08E2-5557-9571-D735-2A15A3A6FD90}"/>
              </a:ext>
            </a:extLst>
          </p:cNvPr>
          <p:cNvSpPr>
            <a:spLocks noGrp="1"/>
          </p:cNvSpPr>
          <p:nvPr>
            <p:ph type="body" sz="quarter" idx="3"/>
          </p:nvPr>
        </p:nvSpPr>
        <p:spPr/>
        <p:txBody>
          <a:bodyPr/>
          <a:lstStyle/>
          <a:p>
            <a:r>
              <a:rPr lang="en-US" dirty="0"/>
              <a:t>Including 46-way primate </a:t>
            </a:r>
            <a:r>
              <a:rPr lang="en-US" dirty="0" err="1"/>
              <a:t>phyloP</a:t>
            </a:r>
            <a:r>
              <a:rPr lang="en-US" dirty="0"/>
              <a:t> scores</a:t>
            </a:r>
          </a:p>
        </p:txBody>
      </p:sp>
      <p:sp>
        <p:nvSpPr>
          <p:cNvPr id="9" name="Text Placeholder 2">
            <a:extLst>
              <a:ext uri="{FF2B5EF4-FFF2-40B4-BE49-F238E27FC236}">
                <a16:creationId xmlns:a16="http://schemas.microsoft.com/office/drawing/2014/main" id="{AF8D94AA-A17A-02B2-89BC-66DA351605EE}"/>
              </a:ext>
            </a:extLst>
          </p:cNvPr>
          <p:cNvSpPr>
            <a:spLocks noGrp="1"/>
          </p:cNvSpPr>
          <p:nvPr>
            <p:ph type="body" idx="1"/>
          </p:nvPr>
        </p:nvSpPr>
        <p:spPr>
          <a:xfrm>
            <a:off x="839788" y="1681163"/>
            <a:ext cx="5157787" cy="823912"/>
          </a:xfrm>
        </p:spPr>
        <p:txBody>
          <a:bodyPr/>
          <a:lstStyle/>
          <a:p>
            <a:r>
              <a:rPr lang="en-US" dirty="0"/>
              <a:t>Excluding </a:t>
            </a:r>
            <a:r>
              <a:rPr lang="en-US" dirty="0" err="1"/>
              <a:t>phyloP</a:t>
            </a:r>
            <a:r>
              <a:rPr lang="en-US" dirty="0"/>
              <a:t> scores</a:t>
            </a:r>
          </a:p>
        </p:txBody>
      </p:sp>
      <p:pic>
        <p:nvPicPr>
          <p:cNvPr id="10" name="Picture 9">
            <a:extLst>
              <a:ext uri="{FF2B5EF4-FFF2-40B4-BE49-F238E27FC236}">
                <a16:creationId xmlns:a16="http://schemas.microsoft.com/office/drawing/2014/main" id="{732F0339-6CDA-A5CB-8E61-FE2EF860DEF0}"/>
              </a:ext>
            </a:extLst>
          </p:cNvPr>
          <p:cNvPicPr>
            <a:picLocks noChangeAspect="1"/>
          </p:cNvPicPr>
          <p:nvPr/>
        </p:nvPicPr>
        <p:blipFill>
          <a:blip r:embed="rId2"/>
          <a:stretch>
            <a:fillRect/>
          </a:stretch>
        </p:blipFill>
        <p:spPr>
          <a:xfrm>
            <a:off x="812993" y="2776010"/>
            <a:ext cx="5333562" cy="3052763"/>
          </a:xfrm>
          <a:prstGeom prst="rect">
            <a:avLst/>
          </a:prstGeom>
        </p:spPr>
      </p:pic>
      <p:pic>
        <p:nvPicPr>
          <p:cNvPr id="3" name="Picture 2">
            <a:extLst>
              <a:ext uri="{FF2B5EF4-FFF2-40B4-BE49-F238E27FC236}">
                <a16:creationId xmlns:a16="http://schemas.microsoft.com/office/drawing/2014/main" id="{26426CA5-0C56-69C5-0F8D-6A2A3EE04620}"/>
              </a:ext>
            </a:extLst>
          </p:cNvPr>
          <p:cNvPicPr>
            <a:picLocks noChangeAspect="1"/>
          </p:cNvPicPr>
          <p:nvPr/>
        </p:nvPicPr>
        <p:blipFill>
          <a:blip r:embed="rId3"/>
          <a:stretch>
            <a:fillRect/>
          </a:stretch>
        </p:blipFill>
        <p:spPr>
          <a:xfrm>
            <a:off x="6194427" y="2505075"/>
            <a:ext cx="5790462" cy="3463735"/>
          </a:xfrm>
          <a:prstGeom prst="rect">
            <a:avLst/>
          </a:prstGeom>
        </p:spPr>
      </p:pic>
    </p:spTree>
    <p:extLst>
      <p:ext uri="{BB962C8B-B14F-4D97-AF65-F5344CB8AC3E}">
        <p14:creationId xmlns:p14="http://schemas.microsoft.com/office/powerpoint/2010/main" val="2964382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DAD6E-1BFE-F80D-211E-E83FF4F89CCA}"/>
              </a:ext>
            </a:extLst>
          </p:cNvPr>
          <p:cNvSpPr>
            <a:spLocks noGrp="1"/>
          </p:cNvSpPr>
          <p:nvPr>
            <p:ph type="title"/>
          </p:nvPr>
        </p:nvSpPr>
        <p:spPr/>
        <p:txBody>
          <a:bodyPr>
            <a:normAutofit fontScale="90000"/>
          </a:bodyPr>
          <a:lstStyle/>
          <a:p>
            <a:r>
              <a:rPr lang="en-US" dirty="0" err="1"/>
              <a:t>SignalVal</a:t>
            </a:r>
            <a:r>
              <a:rPr lang="en-US" dirty="0"/>
              <a:t> Forest - continuous measurement of overall (usually, average) enrichment for the region </a:t>
            </a:r>
          </a:p>
        </p:txBody>
      </p:sp>
      <p:sp>
        <p:nvSpPr>
          <p:cNvPr id="3" name="Text Placeholder 2">
            <a:extLst>
              <a:ext uri="{FF2B5EF4-FFF2-40B4-BE49-F238E27FC236}">
                <a16:creationId xmlns:a16="http://schemas.microsoft.com/office/drawing/2014/main" id="{9BC26B09-436D-A1FC-CB7B-1E57B06B0EEF}"/>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34E25F32-D419-4889-A1E3-65BB202AAB88}"/>
              </a:ext>
            </a:extLst>
          </p:cNvPr>
          <p:cNvSpPr>
            <a:spLocks noGrp="1"/>
          </p:cNvSpPr>
          <p:nvPr>
            <p:ph type="body" sz="quarter" idx="3"/>
          </p:nvPr>
        </p:nvSpPr>
        <p:spPr/>
        <p:txBody>
          <a:bodyPr/>
          <a:lstStyle/>
          <a:p>
            <a:r>
              <a:rPr lang="en-US" dirty="0"/>
              <a:t>Including 46-way primate </a:t>
            </a:r>
            <a:r>
              <a:rPr lang="en-US" dirty="0" err="1"/>
              <a:t>phyloP</a:t>
            </a:r>
            <a:r>
              <a:rPr lang="en-US" dirty="0"/>
              <a:t> scores</a:t>
            </a:r>
          </a:p>
        </p:txBody>
      </p:sp>
      <p:pic>
        <p:nvPicPr>
          <p:cNvPr id="8" name="Picture 7">
            <a:extLst>
              <a:ext uri="{FF2B5EF4-FFF2-40B4-BE49-F238E27FC236}">
                <a16:creationId xmlns:a16="http://schemas.microsoft.com/office/drawing/2014/main" id="{DDB4DB7B-3341-8BDE-5233-1FC7A6D8452E}"/>
              </a:ext>
            </a:extLst>
          </p:cNvPr>
          <p:cNvPicPr>
            <a:picLocks noChangeAspect="1"/>
          </p:cNvPicPr>
          <p:nvPr/>
        </p:nvPicPr>
        <p:blipFill>
          <a:blip r:embed="rId2"/>
          <a:stretch>
            <a:fillRect/>
          </a:stretch>
        </p:blipFill>
        <p:spPr>
          <a:xfrm>
            <a:off x="214782" y="2505074"/>
            <a:ext cx="5413093" cy="3098283"/>
          </a:xfrm>
          <a:prstGeom prst="rect">
            <a:avLst/>
          </a:prstGeom>
        </p:spPr>
      </p:pic>
      <p:pic>
        <p:nvPicPr>
          <p:cNvPr id="4" name="Picture 3">
            <a:extLst>
              <a:ext uri="{FF2B5EF4-FFF2-40B4-BE49-F238E27FC236}">
                <a16:creationId xmlns:a16="http://schemas.microsoft.com/office/drawing/2014/main" id="{7A7493B0-2D2C-D3B9-7DCA-8F402265C524}"/>
              </a:ext>
            </a:extLst>
          </p:cNvPr>
          <p:cNvPicPr>
            <a:picLocks noChangeAspect="1"/>
          </p:cNvPicPr>
          <p:nvPr/>
        </p:nvPicPr>
        <p:blipFill>
          <a:blip r:embed="rId3"/>
          <a:stretch>
            <a:fillRect/>
          </a:stretch>
        </p:blipFill>
        <p:spPr>
          <a:xfrm>
            <a:off x="5624556" y="2505075"/>
            <a:ext cx="6352662" cy="3800032"/>
          </a:xfrm>
          <a:prstGeom prst="rect">
            <a:avLst/>
          </a:prstGeom>
        </p:spPr>
      </p:pic>
    </p:spTree>
    <p:extLst>
      <p:ext uri="{BB962C8B-B14F-4D97-AF65-F5344CB8AC3E}">
        <p14:creationId xmlns:p14="http://schemas.microsoft.com/office/powerpoint/2010/main" val="3674905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1E007-24C9-0028-82F1-DACC3F1C4E74}"/>
              </a:ext>
            </a:extLst>
          </p:cNvPr>
          <p:cNvSpPr>
            <a:spLocks noGrp="1"/>
          </p:cNvSpPr>
          <p:nvPr>
            <p:ph type="title"/>
          </p:nvPr>
        </p:nvSpPr>
        <p:spPr/>
        <p:txBody>
          <a:bodyPr/>
          <a:lstStyle/>
          <a:p>
            <a:r>
              <a:rPr lang="en-US" dirty="0"/>
              <a:t>46-way placental</a:t>
            </a:r>
          </a:p>
        </p:txBody>
      </p:sp>
      <p:sp>
        <p:nvSpPr>
          <p:cNvPr id="3" name="Text Placeholder 2">
            <a:extLst>
              <a:ext uri="{FF2B5EF4-FFF2-40B4-BE49-F238E27FC236}">
                <a16:creationId xmlns:a16="http://schemas.microsoft.com/office/drawing/2014/main" id="{60BFE3B5-EB2E-DD81-AB1E-688945027314}"/>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9FE2EE3A-052D-7CF8-AB98-C231029D9674}"/>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8B578442-01B9-CADE-FD30-6A8817C00053}"/>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DCD2A0F1-F50A-83EC-5D0D-3BE6DD982DB7}"/>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226376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49D8-E4A2-5905-27D1-FACE19281313}"/>
              </a:ext>
            </a:extLst>
          </p:cNvPr>
          <p:cNvSpPr>
            <a:spLocks noGrp="1"/>
          </p:cNvSpPr>
          <p:nvPr>
            <p:ph type="title"/>
          </p:nvPr>
        </p:nvSpPr>
        <p:spPr/>
        <p:txBody>
          <a:bodyPr/>
          <a:lstStyle/>
          <a:p>
            <a:r>
              <a:rPr lang="en-US" dirty="0"/>
              <a:t>CERES Forest - wgCERES_score_nosig as the response vector</a:t>
            </a:r>
          </a:p>
        </p:txBody>
      </p:sp>
      <p:sp>
        <p:nvSpPr>
          <p:cNvPr id="3" name="Text Placeholder 2">
            <a:extLst>
              <a:ext uri="{FF2B5EF4-FFF2-40B4-BE49-F238E27FC236}">
                <a16:creationId xmlns:a16="http://schemas.microsoft.com/office/drawing/2014/main" id="{A324FDBC-CC1B-4FA3-E3B6-E633B6852739}"/>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8AF71AEF-F8DA-8AE8-85B2-5DACD4728E46}"/>
              </a:ext>
            </a:extLst>
          </p:cNvPr>
          <p:cNvSpPr>
            <a:spLocks noGrp="1"/>
          </p:cNvSpPr>
          <p:nvPr>
            <p:ph type="body" sz="quarter" idx="3"/>
          </p:nvPr>
        </p:nvSpPr>
        <p:spPr/>
        <p:txBody>
          <a:bodyPr/>
          <a:lstStyle/>
          <a:p>
            <a:r>
              <a:rPr lang="en-US" dirty="0"/>
              <a:t>Including 46-way placental </a:t>
            </a:r>
            <a:r>
              <a:rPr lang="en-US" dirty="0" err="1"/>
              <a:t>phyloP</a:t>
            </a:r>
            <a:r>
              <a:rPr lang="en-US" dirty="0"/>
              <a:t> scores</a:t>
            </a:r>
          </a:p>
        </p:txBody>
      </p:sp>
      <p:pic>
        <p:nvPicPr>
          <p:cNvPr id="7" name="Content Placeholder 6">
            <a:extLst>
              <a:ext uri="{FF2B5EF4-FFF2-40B4-BE49-F238E27FC236}">
                <a16:creationId xmlns:a16="http://schemas.microsoft.com/office/drawing/2014/main" id="{AE05CB45-138B-A578-CA3D-D878A8F85558}"/>
              </a:ext>
            </a:extLst>
          </p:cNvPr>
          <p:cNvPicPr>
            <a:picLocks noGrp="1" noChangeAspect="1"/>
          </p:cNvPicPr>
          <p:nvPr>
            <p:ph sz="half" idx="2"/>
          </p:nvPr>
        </p:nvPicPr>
        <p:blipFill>
          <a:blip r:embed="rId3"/>
          <a:stretch>
            <a:fillRect/>
          </a:stretch>
        </p:blipFill>
        <p:spPr>
          <a:xfrm>
            <a:off x="368779" y="2505075"/>
            <a:ext cx="5262906" cy="3012322"/>
          </a:xfrm>
          <a:prstGeom prst="rect">
            <a:avLst/>
          </a:prstGeom>
        </p:spPr>
      </p:pic>
      <p:pic>
        <p:nvPicPr>
          <p:cNvPr id="9" name="Picture 8">
            <a:extLst>
              <a:ext uri="{FF2B5EF4-FFF2-40B4-BE49-F238E27FC236}">
                <a16:creationId xmlns:a16="http://schemas.microsoft.com/office/drawing/2014/main" id="{797749DD-81ED-C176-D247-B99F68518155}"/>
              </a:ext>
            </a:extLst>
          </p:cNvPr>
          <p:cNvPicPr>
            <a:picLocks noChangeAspect="1"/>
          </p:cNvPicPr>
          <p:nvPr/>
        </p:nvPicPr>
        <p:blipFill>
          <a:blip r:embed="rId4"/>
          <a:stretch>
            <a:fillRect/>
          </a:stretch>
        </p:blipFill>
        <p:spPr>
          <a:xfrm>
            <a:off x="5631685" y="2505075"/>
            <a:ext cx="5936538" cy="3551115"/>
          </a:xfrm>
          <a:prstGeom prst="rect">
            <a:avLst/>
          </a:prstGeom>
        </p:spPr>
      </p:pic>
    </p:spTree>
    <p:extLst>
      <p:ext uri="{BB962C8B-B14F-4D97-AF65-F5344CB8AC3E}">
        <p14:creationId xmlns:p14="http://schemas.microsoft.com/office/powerpoint/2010/main" val="1616729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49D8-E4A2-5905-27D1-FACE19281313}"/>
              </a:ext>
            </a:extLst>
          </p:cNvPr>
          <p:cNvSpPr>
            <a:spLocks noGrp="1"/>
          </p:cNvSpPr>
          <p:nvPr>
            <p:ph type="title"/>
          </p:nvPr>
        </p:nvSpPr>
        <p:spPr/>
        <p:txBody>
          <a:bodyPr>
            <a:normAutofit fontScale="90000"/>
          </a:bodyPr>
          <a:lstStyle/>
          <a:p>
            <a:r>
              <a:rPr lang="en-US" dirty="0"/>
              <a:t>dhsWGsig Forest - dhs_0_1_wg (0,1: was DHS (all gRNAs grouped) significant across all DHSs?) as response vectors </a:t>
            </a:r>
          </a:p>
        </p:txBody>
      </p:sp>
      <p:sp>
        <p:nvSpPr>
          <p:cNvPr id="3" name="Text Placeholder 2">
            <a:extLst>
              <a:ext uri="{FF2B5EF4-FFF2-40B4-BE49-F238E27FC236}">
                <a16:creationId xmlns:a16="http://schemas.microsoft.com/office/drawing/2014/main" id="{A324FDBC-CC1B-4FA3-E3B6-E633B6852739}"/>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8AF71AEF-F8DA-8AE8-85B2-5DACD4728E46}"/>
              </a:ext>
            </a:extLst>
          </p:cNvPr>
          <p:cNvSpPr>
            <a:spLocks noGrp="1"/>
          </p:cNvSpPr>
          <p:nvPr>
            <p:ph type="body" sz="quarter" idx="3"/>
          </p:nvPr>
        </p:nvSpPr>
        <p:spPr/>
        <p:txBody>
          <a:bodyPr/>
          <a:lstStyle/>
          <a:p>
            <a:r>
              <a:rPr lang="en-US" dirty="0"/>
              <a:t>Including 46-way placental </a:t>
            </a:r>
            <a:r>
              <a:rPr lang="en-US" dirty="0" err="1"/>
              <a:t>phyloP</a:t>
            </a:r>
            <a:r>
              <a:rPr lang="en-US" dirty="0"/>
              <a:t> scores</a:t>
            </a:r>
          </a:p>
        </p:txBody>
      </p:sp>
      <p:pic>
        <p:nvPicPr>
          <p:cNvPr id="9" name="Picture 8">
            <a:extLst>
              <a:ext uri="{FF2B5EF4-FFF2-40B4-BE49-F238E27FC236}">
                <a16:creationId xmlns:a16="http://schemas.microsoft.com/office/drawing/2014/main" id="{167972BD-EBE1-9ED3-70BF-C2D05A24BEBB}"/>
              </a:ext>
            </a:extLst>
          </p:cNvPr>
          <p:cNvPicPr>
            <a:picLocks noChangeAspect="1"/>
          </p:cNvPicPr>
          <p:nvPr/>
        </p:nvPicPr>
        <p:blipFill>
          <a:blip r:embed="rId3"/>
          <a:stretch>
            <a:fillRect/>
          </a:stretch>
        </p:blipFill>
        <p:spPr>
          <a:xfrm>
            <a:off x="339017" y="2505075"/>
            <a:ext cx="5158828" cy="2952750"/>
          </a:xfrm>
          <a:prstGeom prst="rect">
            <a:avLst/>
          </a:prstGeom>
        </p:spPr>
      </p:pic>
      <p:pic>
        <p:nvPicPr>
          <p:cNvPr id="6" name="Picture 5">
            <a:extLst>
              <a:ext uri="{FF2B5EF4-FFF2-40B4-BE49-F238E27FC236}">
                <a16:creationId xmlns:a16="http://schemas.microsoft.com/office/drawing/2014/main" id="{177DCBAD-94A9-E97F-3C04-049FBFEA1242}"/>
              </a:ext>
            </a:extLst>
          </p:cNvPr>
          <p:cNvPicPr>
            <a:picLocks noChangeAspect="1"/>
          </p:cNvPicPr>
          <p:nvPr/>
        </p:nvPicPr>
        <p:blipFill>
          <a:blip r:embed="rId4"/>
          <a:stretch>
            <a:fillRect/>
          </a:stretch>
        </p:blipFill>
        <p:spPr>
          <a:xfrm>
            <a:off x="5497845" y="2505075"/>
            <a:ext cx="6109864" cy="3654795"/>
          </a:xfrm>
          <a:prstGeom prst="rect">
            <a:avLst/>
          </a:prstGeom>
        </p:spPr>
      </p:pic>
    </p:spTree>
    <p:extLst>
      <p:ext uri="{BB962C8B-B14F-4D97-AF65-F5344CB8AC3E}">
        <p14:creationId xmlns:p14="http://schemas.microsoft.com/office/powerpoint/2010/main" val="2827526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2353-6BEF-823E-D0AF-7891F1E150F9}"/>
              </a:ext>
            </a:extLst>
          </p:cNvPr>
          <p:cNvSpPr>
            <a:spLocks noGrp="1"/>
          </p:cNvSpPr>
          <p:nvPr>
            <p:ph type="title"/>
          </p:nvPr>
        </p:nvSpPr>
        <p:spPr/>
        <p:txBody>
          <a:bodyPr/>
          <a:lstStyle/>
          <a:p>
            <a:r>
              <a:rPr lang="en-US" dirty="0"/>
              <a:t>pVal Forest –p-value of change in log-fold expression as response vector </a:t>
            </a:r>
          </a:p>
        </p:txBody>
      </p:sp>
      <p:sp>
        <p:nvSpPr>
          <p:cNvPr id="5" name="Text Placeholder 4">
            <a:extLst>
              <a:ext uri="{FF2B5EF4-FFF2-40B4-BE49-F238E27FC236}">
                <a16:creationId xmlns:a16="http://schemas.microsoft.com/office/drawing/2014/main" id="{24DB08E2-5557-9571-D735-2A15A3A6FD90}"/>
              </a:ext>
            </a:extLst>
          </p:cNvPr>
          <p:cNvSpPr>
            <a:spLocks noGrp="1"/>
          </p:cNvSpPr>
          <p:nvPr>
            <p:ph type="body" sz="quarter" idx="3"/>
          </p:nvPr>
        </p:nvSpPr>
        <p:spPr/>
        <p:txBody>
          <a:bodyPr/>
          <a:lstStyle/>
          <a:p>
            <a:r>
              <a:rPr lang="en-US" dirty="0"/>
              <a:t>Including 46-way placental </a:t>
            </a:r>
            <a:r>
              <a:rPr lang="en-US" dirty="0" err="1"/>
              <a:t>phyloP</a:t>
            </a:r>
            <a:r>
              <a:rPr lang="en-US" dirty="0"/>
              <a:t> scores</a:t>
            </a:r>
          </a:p>
        </p:txBody>
      </p:sp>
      <p:sp>
        <p:nvSpPr>
          <p:cNvPr id="9" name="Text Placeholder 2">
            <a:extLst>
              <a:ext uri="{FF2B5EF4-FFF2-40B4-BE49-F238E27FC236}">
                <a16:creationId xmlns:a16="http://schemas.microsoft.com/office/drawing/2014/main" id="{AF8D94AA-A17A-02B2-89BC-66DA351605EE}"/>
              </a:ext>
            </a:extLst>
          </p:cNvPr>
          <p:cNvSpPr>
            <a:spLocks noGrp="1"/>
          </p:cNvSpPr>
          <p:nvPr>
            <p:ph type="body" idx="1"/>
          </p:nvPr>
        </p:nvSpPr>
        <p:spPr>
          <a:xfrm>
            <a:off x="839788" y="1681163"/>
            <a:ext cx="5157787" cy="823912"/>
          </a:xfrm>
        </p:spPr>
        <p:txBody>
          <a:bodyPr/>
          <a:lstStyle/>
          <a:p>
            <a:r>
              <a:rPr lang="en-US" dirty="0"/>
              <a:t>Excluding </a:t>
            </a:r>
            <a:r>
              <a:rPr lang="en-US" dirty="0" err="1"/>
              <a:t>phyloP</a:t>
            </a:r>
            <a:r>
              <a:rPr lang="en-US" dirty="0"/>
              <a:t> scores</a:t>
            </a:r>
          </a:p>
        </p:txBody>
      </p:sp>
      <p:pic>
        <p:nvPicPr>
          <p:cNvPr id="10" name="Picture 9">
            <a:extLst>
              <a:ext uri="{FF2B5EF4-FFF2-40B4-BE49-F238E27FC236}">
                <a16:creationId xmlns:a16="http://schemas.microsoft.com/office/drawing/2014/main" id="{732F0339-6CDA-A5CB-8E61-FE2EF860DEF0}"/>
              </a:ext>
            </a:extLst>
          </p:cNvPr>
          <p:cNvPicPr>
            <a:picLocks noChangeAspect="1"/>
          </p:cNvPicPr>
          <p:nvPr/>
        </p:nvPicPr>
        <p:blipFill>
          <a:blip r:embed="rId2"/>
          <a:stretch>
            <a:fillRect/>
          </a:stretch>
        </p:blipFill>
        <p:spPr>
          <a:xfrm>
            <a:off x="323895" y="2505075"/>
            <a:ext cx="5333562" cy="3052763"/>
          </a:xfrm>
          <a:prstGeom prst="rect">
            <a:avLst/>
          </a:prstGeom>
        </p:spPr>
      </p:pic>
      <p:pic>
        <p:nvPicPr>
          <p:cNvPr id="7" name="Picture 6">
            <a:extLst>
              <a:ext uri="{FF2B5EF4-FFF2-40B4-BE49-F238E27FC236}">
                <a16:creationId xmlns:a16="http://schemas.microsoft.com/office/drawing/2014/main" id="{F9CC7BBC-F808-A473-8201-6B0A4BD49678}"/>
              </a:ext>
            </a:extLst>
          </p:cNvPr>
          <p:cNvPicPr>
            <a:picLocks noChangeAspect="1"/>
          </p:cNvPicPr>
          <p:nvPr/>
        </p:nvPicPr>
        <p:blipFill>
          <a:blip r:embed="rId3"/>
          <a:stretch>
            <a:fillRect/>
          </a:stretch>
        </p:blipFill>
        <p:spPr>
          <a:xfrm>
            <a:off x="5708433" y="2424223"/>
            <a:ext cx="6159672" cy="3684589"/>
          </a:xfrm>
          <a:prstGeom prst="rect">
            <a:avLst/>
          </a:prstGeom>
        </p:spPr>
      </p:pic>
    </p:spTree>
    <p:extLst>
      <p:ext uri="{BB962C8B-B14F-4D97-AF65-F5344CB8AC3E}">
        <p14:creationId xmlns:p14="http://schemas.microsoft.com/office/powerpoint/2010/main" val="3031686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E4716-6AA3-19E7-98AE-EA82ACA48FEE}"/>
              </a:ext>
            </a:extLst>
          </p:cNvPr>
          <p:cNvSpPr>
            <a:spLocks noGrp="1"/>
          </p:cNvSpPr>
          <p:nvPr>
            <p:ph type="title"/>
          </p:nvPr>
        </p:nvSpPr>
        <p:spPr/>
        <p:txBody>
          <a:bodyPr/>
          <a:lstStyle/>
          <a:p>
            <a:r>
              <a:rPr lang="en-US" dirty="0"/>
              <a:t>CERES Forest - wgCERES_score_nosig as the response vector</a:t>
            </a:r>
          </a:p>
        </p:txBody>
      </p:sp>
      <p:sp>
        <p:nvSpPr>
          <p:cNvPr id="4" name="Text Placeholder 3">
            <a:extLst>
              <a:ext uri="{FF2B5EF4-FFF2-40B4-BE49-F238E27FC236}">
                <a16:creationId xmlns:a16="http://schemas.microsoft.com/office/drawing/2014/main" id="{936EAA52-4221-C1CD-C29F-C8CC10DDA749}"/>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6" name="Text Placeholder 5">
            <a:extLst>
              <a:ext uri="{FF2B5EF4-FFF2-40B4-BE49-F238E27FC236}">
                <a16:creationId xmlns:a16="http://schemas.microsoft.com/office/drawing/2014/main" id="{6AB5A97B-18FB-F8F8-8EF0-F1328F03DD47}"/>
              </a:ext>
            </a:extLst>
          </p:cNvPr>
          <p:cNvSpPr>
            <a:spLocks noGrp="1"/>
          </p:cNvSpPr>
          <p:nvPr>
            <p:ph type="body" sz="quarter" idx="3"/>
          </p:nvPr>
        </p:nvSpPr>
        <p:spPr/>
        <p:txBody>
          <a:bodyPr/>
          <a:lstStyle/>
          <a:p>
            <a:r>
              <a:rPr lang="en-US" dirty="0"/>
              <a:t>Including </a:t>
            </a:r>
            <a:r>
              <a:rPr lang="en-US" dirty="0" err="1"/>
              <a:t>phyloP</a:t>
            </a:r>
            <a:r>
              <a:rPr lang="en-US" dirty="0"/>
              <a:t> scores</a:t>
            </a:r>
          </a:p>
        </p:txBody>
      </p:sp>
      <p:pic>
        <p:nvPicPr>
          <p:cNvPr id="9" name="Picture 8">
            <a:extLst>
              <a:ext uri="{FF2B5EF4-FFF2-40B4-BE49-F238E27FC236}">
                <a16:creationId xmlns:a16="http://schemas.microsoft.com/office/drawing/2014/main" id="{246CF02F-D4DD-BA34-688A-C08F28A7F25B}"/>
              </a:ext>
            </a:extLst>
          </p:cNvPr>
          <p:cNvPicPr>
            <a:picLocks noChangeAspect="1"/>
          </p:cNvPicPr>
          <p:nvPr/>
        </p:nvPicPr>
        <p:blipFill>
          <a:blip r:embed="rId3"/>
          <a:stretch>
            <a:fillRect/>
          </a:stretch>
        </p:blipFill>
        <p:spPr>
          <a:xfrm>
            <a:off x="0" y="2505074"/>
            <a:ext cx="5997575" cy="3432823"/>
          </a:xfrm>
          <a:prstGeom prst="rect">
            <a:avLst/>
          </a:prstGeom>
        </p:spPr>
      </p:pic>
      <p:pic>
        <p:nvPicPr>
          <p:cNvPr id="12" name="Content Placeholder 11">
            <a:extLst>
              <a:ext uri="{FF2B5EF4-FFF2-40B4-BE49-F238E27FC236}">
                <a16:creationId xmlns:a16="http://schemas.microsoft.com/office/drawing/2014/main" id="{84A78FFA-E769-045E-A75B-AD27E45E54D0}"/>
              </a:ext>
            </a:extLst>
          </p:cNvPr>
          <p:cNvPicPr>
            <a:picLocks noGrp="1" noChangeAspect="1"/>
          </p:cNvPicPr>
          <p:nvPr>
            <p:ph sz="quarter" idx="4"/>
          </p:nvPr>
        </p:nvPicPr>
        <p:blipFill>
          <a:blip r:embed="rId4"/>
          <a:stretch>
            <a:fillRect/>
          </a:stretch>
        </p:blipFill>
        <p:spPr>
          <a:xfrm>
            <a:off x="6095999" y="2505074"/>
            <a:ext cx="5826783" cy="3485461"/>
          </a:xfrm>
          <a:prstGeom prst="rect">
            <a:avLst/>
          </a:prstGeom>
        </p:spPr>
      </p:pic>
    </p:spTree>
    <p:extLst>
      <p:ext uri="{BB962C8B-B14F-4D97-AF65-F5344CB8AC3E}">
        <p14:creationId xmlns:p14="http://schemas.microsoft.com/office/powerpoint/2010/main" val="2367182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DAD6E-1BFE-F80D-211E-E83FF4F89CCA}"/>
              </a:ext>
            </a:extLst>
          </p:cNvPr>
          <p:cNvSpPr>
            <a:spLocks noGrp="1"/>
          </p:cNvSpPr>
          <p:nvPr>
            <p:ph type="title"/>
          </p:nvPr>
        </p:nvSpPr>
        <p:spPr/>
        <p:txBody>
          <a:bodyPr>
            <a:normAutofit fontScale="90000"/>
          </a:bodyPr>
          <a:lstStyle/>
          <a:p>
            <a:r>
              <a:rPr lang="en-US" dirty="0" err="1"/>
              <a:t>SignalVal</a:t>
            </a:r>
            <a:r>
              <a:rPr lang="en-US" dirty="0"/>
              <a:t> Forest - continuous measurement of overall (usually, average) enrichment for the region </a:t>
            </a:r>
          </a:p>
        </p:txBody>
      </p:sp>
      <p:sp>
        <p:nvSpPr>
          <p:cNvPr id="3" name="Text Placeholder 2">
            <a:extLst>
              <a:ext uri="{FF2B5EF4-FFF2-40B4-BE49-F238E27FC236}">
                <a16:creationId xmlns:a16="http://schemas.microsoft.com/office/drawing/2014/main" id="{9BC26B09-436D-A1FC-CB7B-1E57B06B0EEF}"/>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34E25F32-D419-4889-A1E3-65BB202AAB88}"/>
              </a:ext>
            </a:extLst>
          </p:cNvPr>
          <p:cNvSpPr>
            <a:spLocks noGrp="1"/>
          </p:cNvSpPr>
          <p:nvPr>
            <p:ph type="body" sz="quarter" idx="3"/>
          </p:nvPr>
        </p:nvSpPr>
        <p:spPr/>
        <p:txBody>
          <a:bodyPr/>
          <a:lstStyle/>
          <a:p>
            <a:r>
              <a:rPr lang="en-US" dirty="0"/>
              <a:t>Including 46-way placental </a:t>
            </a:r>
            <a:r>
              <a:rPr lang="en-US" dirty="0" err="1"/>
              <a:t>phyloP</a:t>
            </a:r>
            <a:r>
              <a:rPr lang="en-US" dirty="0"/>
              <a:t> scores</a:t>
            </a:r>
          </a:p>
        </p:txBody>
      </p:sp>
      <p:pic>
        <p:nvPicPr>
          <p:cNvPr id="8" name="Picture 7">
            <a:extLst>
              <a:ext uri="{FF2B5EF4-FFF2-40B4-BE49-F238E27FC236}">
                <a16:creationId xmlns:a16="http://schemas.microsoft.com/office/drawing/2014/main" id="{DDB4DB7B-3341-8BDE-5233-1FC7A6D8452E}"/>
              </a:ext>
            </a:extLst>
          </p:cNvPr>
          <p:cNvPicPr>
            <a:picLocks noChangeAspect="1"/>
          </p:cNvPicPr>
          <p:nvPr/>
        </p:nvPicPr>
        <p:blipFill>
          <a:blip r:embed="rId2"/>
          <a:stretch>
            <a:fillRect/>
          </a:stretch>
        </p:blipFill>
        <p:spPr>
          <a:xfrm>
            <a:off x="241188" y="2505075"/>
            <a:ext cx="5183791" cy="2967038"/>
          </a:xfrm>
          <a:prstGeom prst="rect">
            <a:avLst/>
          </a:prstGeom>
        </p:spPr>
      </p:pic>
      <p:pic>
        <p:nvPicPr>
          <p:cNvPr id="9" name="Picture 8">
            <a:extLst>
              <a:ext uri="{FF2B5EF4-FFF2-40B4-BE49-F238E27FC236}">
                <a16:creationId xmlns:a16="http://schemas.microsoft.com/office/drawing/2014/main" id="{D343F935-326E-CE10-4863-17302A1B39FE}"/>
              </a:ext>
            </a:extLst>
          </p:cNvPr>
          <p:cNvPicPr>
            <a:picLocks noChangeAspect="1"/>
          </p:cNvPicPr>
          <p:nvPr/>
        </p:nvPicPr>
        <p:blipFill>
          <a:blip r:embed="rId3"/>
          <a:stretch>
            <a:fillRect/>
          </a:stretch>
        </p:blipFill>
        <p:spPr>
          <a:xfrm>
            <a:off x="5631685" y="2505075"/>
            <a:ext cx="5886155" cy="3520977"/>
          </a:xfrm>
          <a:prstGeom prst="rect">
            <a:avLst/>
          </a:prstGeom>
        </p:spPr>
      </p:pic>
    </p:spTree>
    <p:extLst>
      <p:ext uri="{BB962C8B-B14F-4D97-AF65-F5344CB8AC3E}">
        <p14:creationId xmlns:p14="http://schemas.microsoft.com/office/powerpoint/2010/main" val="3059950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1E007-24C9-0028-82F1-DACC3F1C4E74}"/>
              </a:ext>
            </a:extLst>
          </p:cNvPr>
          <p:cNvSpPr>
            <a:spLocks noGrp="1"/>
          </p:cNvSpPr>
          <p:nvPr>
            <p:ph type="title"/>
          </p:nvPr>
        </p:nvSpPr>
        <p:spPr/>
        <p:txBody>
          <a:bodyPr/>
          <a:lstStyle/>
          <a:p>
            <a:r>
              <a:rPr lang="en-US" dirty="0"/>
              <a:t>Now, deleting the “most important” predictors, i.e. DHS_prop_GC and </a:t>
            </a:r>
            <a:r>
              <a:rPr lang="en-US" dirty="0" err="1"/>
              <a:t>zeta.human</a:t>
            </a:r>
            <a:endParaRPr lang="en-US" dirty="0"/>
          </a:p>
        </p:txBody>
      </p:sp>
      <p:sp>
        <p:nvSpPr>
          <p:cNvPr id="3" name="Text Placeholder 2">
            <a:extLst>
              <a:ext uri="{FF2B5EF4-FFF2-40B4-BE49-F238E27FC236}">
                <a16:creationId xmlns:a16="http://schemas.microsoft.com/office/drawing/2014/main" id="{60BFE3B5-EB2E-DD81-AB1E-688945027314}"/>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9FE2EE3A-052D-7CF8-AB98-C231029D9674}"/>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8B578442-01B9-CADE-FD30-6A8817C00053}"/>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DCD2A0F1-F50A-83EC-5D0D-3BE6DD982DB7}"/>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3751205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49D8-E4A2-5905-27D1-FACE19281313}"/>
              </a:ext>
            </a:extLst>
          </p:cNvPr>
          <p:cNvSpPr>
            <a:spLocks noGrp="1"/>
          </p:cNvSpPr>
          <p:nvPr>
            <p:ph type="title"/>
          </p:nvPr>
        </p:nvSpPr>
        <p:spPr/>
        <p:txBody>
          <a:bodyPr/>
          <a:lstStyle/>
          <a:p>
            <a:r>
              <a:rPr lang="en-US" dirty="0"/>
              <a:t>CERES Forest - wgCERES_score_nosig as the response vector</a:t>
            </a:r>
          </a:p>
        </p:txBody>
      </p:sp>
      <p:sp>
        <p:nvSpPr>
          <p:cNvPr id="3" name="Text Placeholder 2">
            <a:extLst>
              <a:ext uri="{FF2B5EF4-FFF2-40B4-BE49-F238E27FC236}">
                <a16:creationId xmlns:a16="http://schemas.microsoft.com/office/drawing/2014/main" id="{A324FDBC-CC1B-4FA3-E3B6-E633B6852739}"/>
              </a:ext>
            </a:extLst>
          </p:cNvPr>
          <p:cNvSpPr>
            <a:spLocks noGrp="1"/>
          </p:cNvSpPr>
          <p:nvPr>
            <p:ph type="body" idx="1"/>
          </p:nvPr>
        </p:nvSpPr>
        <p:spPr/>
        <p:txBody>
          <a:bodyPr/>
          <a:lstStyle/>
          <a:p>
            <a:r>
              <a:rPr lang="en-US" dirty="0"/>
              <a:t>Original</a:t>
            </a:r>
          </a:p>
        </p:txBody>
      </p:sp>
      <p:sp>
        <p:nvSpPr>
          <p:cNvPr id="5" name="Text Placeholder 4">
            <a:extLst>
              <a:ext uri="{FF2B5EF4-FFF2-40B4-BE49-F238E27FC236}">
                <a16:creationId xmlns:a16="http://schemas.microsoft.com/office/drawing/2014/main" id="{8AF71AEF-F8DA-8AE8-85B2-5DACD4728E46}"/>
              </a:ext>
            </a:extLst>
          </p:cNvPr>
          <p:cNvSpPr>
            <a:spLocks noGrp="1"/>
          </p:cNvSpPr>
          <p:nvPr>
            <p:ph type="body" sz="quarter" idx="3"/>
          </p:nvPr>
        </p:nvSpPr>
        <p:spPr/>
        <p:txBody>
          <a:bodyPr/>
          <a:lstStyle/>
          <a:p>
            <a:r>
              <a:rPr lang="en-US" dirty="0"/>
              <a:t>DHS_prop_GC and </a:t>
            </a:r>
            <a:r>
              <a:rPr lang="en-US" dirty="0" err="1"/>
              <a:t>zeta.human</a:t>
            </a:r>
            <a:r>
              <a:rPr lang="en-US" dirty="0"/>
              <a:t> removed</a:t>
            </a:r>
          </a:p>
        </p:txBody>
      </p:sp>
      <p:pic>
        <p:nvPicPr>
          <p:cNvPr id="7" name="Content Placeholder 6">
            <a:extLst>
              <a:ext uri="{FF2B5EF4-FFF2-40B4-BE49-F238E27FC236}">
                <a16:creationId xmlns:a16="http://schemas.microsoft.com/office/drawing/2014/main" id="{AE05CB45-138B-A578-CA3D-D878A8F85558}"/>
              </a:ext>
            </a:extLst>
          </p:cNvPr>
          <p:cNvPicPr>
            <a:picLocks noGrp="1" noChangeAspect="1"/>
          </p:cNvPicPr>
          <p:nvPr>
            <p:ph sz="half" idx="2"/>
          </p:nvPr>
        </p:nvPicPr>
        <p:blipFill>
          <a:blip r:embed="rId2"/>
          <a:stretch>
            <a:fillRect/>
          </a:stretch>
        </p:blipFill>
        <p:spPr>
          <a:xfrm>
            <a:off x="787228" y="2737550"/>
            <a:ext cx="5262906" cy="3012322"/>
          </a:xfrm>
          <a:prstGeom prst="rect">
            <a:avLst/>
          </a:prstGeom>
        </p:spPr>
      </p:pic>
      <p:pic>
        <p:nvPicPr>
          <p:cNvPr id="4" name="Picture 3">
            <a:extLst>
              <a:ext uri="{FF2B5EF4-FFF2-40B4-BE49-F238E27FC236}">
                <a16:creationId xmlns:a16="http://schemas.microsoft.com/office/drawing/2014/main" id="{BA9C3D08-03A3-1B4E-7E0C-166B898A2969}"/>
              </a:ext>
            </a:extLst>
          </p:cNvPr>
          <p:cNvPicPr>
            <a:picLocks noChangeAspect="1"/>
          </p:cNvPicPr>
          <p:nvPr/>
        </p:nvPicPr>
        <p:blipFill>
          <a:blip r:embed="rId3"/>
          <a:stretch>
            <a:fillRect/>
          </a:stretch>
        </p:blipFill>
        <p:spPr>
          <a:xfrm>
            <a:off x="6050134" y="2505075"/>
            <a:ext cx="5400778" cy="3234841"/>
          </a:xfrm>
          <a:prstGeom prst="rect">
            <a:avLst/>
          </a:prstGeom>
        </p:spPr>
      </p:pic>
    </p:spTree>
    <p:extLst>
      <p:ext uri="{BB962C8B-B14F-4D97-AF65-F5344CB8AC3E}">
        <p14:creationId xmlns:p14="http://schemas.microsoft.com/office/powerpoint/2010/main" val="2568234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49D8-E4A2-5905-27D1-FACE19281313}"/>
              </a:ext>
            </a:extLst>
          </p:cNvPr>
          <p:cNvSpPr>
            <a:spLocks noGrp="1"/>
          </p:cNvSpPr>
          <p:nvPr>
            <p:ph type="title"/>
          </p:nvPr>
        </p:nvSpPr>
        <p:spPr/>
        <p:txBody>
          <a:bodyPr>
            <a:normAutofit fontScale="90000"/>
          </a:bodyPr>
          <a:lstStyle/>
          <a:p>
            <a:r>
              <a:rPr lang="en-US" dirty="0"/>
              <a:t>dhsWGsig Forest - dhs_0_1_wg (0,1: was DHS (all gRNAs grouped) significant across all DHSs?) as response vectors </a:t>
            </a:r>
          </a:p>
        </p:txBody>
      </p:sp>
      <p:sp>
        <p:nvSpPr>
          <p:cNvPr id="3" name="Text Placeholder 2">
            <a:extLst>
              <a:ext uri="{FF2B5EF4-FFF2-40B4-BE49-F238E27FC236}">
                <a16:creationId xmlns:a16="http://schemas.microsoft.com/office/drawing/2014/main" id="{A324FDBC-CC1B-4FA3-E3B6-E633B6852739}"/>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8AF71AEF-F8DA-8AE8-85B2-5DACD4728E46}"/>
              </a:ext>
            </a:extLst>
          </p:cNvPr>
          <p:cNvSpPr>
            <a:spLocks noGrp="1"/>
          </p:cNvSpPr>
          <p:nvPr>
            <p:ph type="body" sz="quarter" idx="3"/>
          </p:nvPr>
        </p:nvSpPr>
        <p:spPr/>
        <p:txBody>
          <a:bodyPr/>
          <a:lstStyle/>
          <a:p>
            <a:r>
              <a:rPr lang="en-US" dirty="0"/>
              <a:t>DHS_prop_GC and </a:t>
            </a:r>
            <a:r>
              <a:rPr lang="en-US" dirty="0" err="1"/>
              <a:t>zeta.human</a:t>
            </a:r>
            <a:r>
              <a:rPr lang="en-US" dirty="0"/>
              <a:t> removed</a:t>
            </a:r>
          </a:p>
        </p:txBody>
      </p:sp>
      <p:pic>
        <p:nvPicPr>
          <p:cNvPr id="9" name="Picture 8">
            <a:extLst>
              <a:ext uri="{FF2B5EF4-FFF2-40B4-BE49-F238E27FC236}">
                <a16:creationId xmlns:a16="http://schemas.microsoft.com/office/drawing/2014/main" id="{167972BD-EBE1-9ED3-70BF-C2D05A24BEBB}"/>
              </a:ext>
            </a:extLst>
          </p:cNvPr>
          <p:cNvPicPr>
            <a:picLocks noChangeAspect="1"/>
          </p:cNvPicPr>
          <p:nvPr/>
        </p:nvPicPr>
        <p:blipFill>
          <a:blip r:embed="rId2"/>
          <a:stretch>
            <a:fillRect/>
          </a:stretch>
        </p:blipFill>
        <p:spPr>
          <a:xfrm>
            <a:off x="838747" y="2845684"/>
            <a:ext cx="5158828" cy="2952750"/>
          </a:xfrm>
          <a:prstGeom prst="rect">
            <a:avLst/>
          </a:prstGeom>
        </p:spPr>
      </p:pic>
      <p:pic>
        <p:nvPicPr>
          <p:cNvPr id="4" name="Picture 3">
            <a:extLst>
              <a:ext uri="{FF2B5EF4-FFF2-40B4-BE49-F238E27FC236}">
                <a16:creationId xmlns:a16="http://schemas.microsoft.com/office/drawing/2014/main" id="{4D71823D-326F-8DB7-93BB-58A43208FBED}"/>
              </a:ext>
            </a:extLst>
          </p:cNvPr>
          <p:cNvPicPr>
            <a:picLocks noChangeAspect="1"/>
          </p:cNvPicPr>
          <p:nvPr/>
        </p:nvPicPr>
        <p:blipFill>
          <a:blip r:embed="rId3"/>
          <a:stretch>
            <a:fillRect/>
          </a:stretch>
        </p:blipFill>
        <p:spPr>
          <a:xfrm>
            <a:off x="5997574" y="2505075"/>
            <a:ext cx="5445469" cy="3261609"/>
          </a:xfrm>
          <a:prstGeom prst="rect">
            <a:avLst/>
          </a:prstGeom>
        </p:spPr>
      </p:pic>
    </p:spTree>
    <p:extLst>
      <p:ext uri="{BB962C8B-B14F-4D97-AF65-F5344CB8AC3E}">
        <p14:creationId xmlns:p14="http://schemas.microsoft.com/office/powerpoint/2010/main" val="1740804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2353-6BEF-823E-D0AF-7891F1E150F9}"/>
              </a:ext>
            </a:extLst>
          </p:cNvPr>
          <p:cNvSpPr>
            <a:spLocks noGrp="1"/>
          </p:cNvSpPr>
          <p:nvPr>
            <p:ph type="title"/>
          </p:nvPr>
        </p:nvSpPr>
        <p:spPr/>
        <p:txBody>
          <a:bodyPr/>
          <a:lstStyle/>
          <a:p>
            <a:r>
              <a:rPr lang="en-US" dirty="0"/>
              <a:t>pVal Forest –p-value of change in log-fold expression as response vector </a:t>
            </a:r>
          </a:p>
        </p:txBody>
      </p:sp>
      <p:sp>
        <p:nvSpPr>
          <p:cNvPr id="5" name="Text Placeholder 4">
            <a:extLst>
              <a:ext uri="{FF2B5EF4-FFF2-40B4-BE49-F238E27FC236}">
                <a16:creationId xmlns:a16="http://schemas.microsoft.com/office/drawing/2014/main" id="{24DB08E2-5557-9571-D735-2A15A3A6FD90}"/>
              </a:ext>
            </a:extLst>
          </p:cNvPr>
          <p:cNvSpPr>
            <a:spLocks noGrp="1"/>
          </p:cNvSpPr>
          <p:nvPr>
            <p:ph type="body" sz="quarter" idx="3"/>
          </p:nvPr>
        </p:nvSpPr>
        <p:spPr/>
        <p:txBody>
          <a:bodyPr/>
          <a:lstStyle/>
          <a:p>
            <a:r>
              <a:rPr lang="en-US" dirty="0"/>
              <a:t>DHS_prop_GC and </a:t>
            </a:r>
            <a:r>
              <a:rPr lang="en-US" dirty="0" err="1"/>
              <a:t>zeta.human</a:t>
            </a:r>
            <a:r>
              <a:rPr lang="en-US" dirty="0"/>
              <a:t> removed</a:t>
            </a:r>
          </a:p>
        </p:txBody>
      </p:sp>
      <p:sp>
        <p:nvSpPr>
          <p:cNvPr id="9" name="Text Placeholder 2">
            <a:extLst>
              <a:ext uri="{FF2B5EF4-FFF2-40B4-BE49-F238E27FC236}">
                <a16:creationId xmlns:a16="http://schemas.microsoft.com/office/drawing/2014/main" id="{AF8D94AA-A17A-02B2-89BC-66DA351605EE}"/>
              </a:ext>
            </a:extLst>
          </p:cNvPr>
          <p:cNvSpPr>
            <a:spLocks noGrp="1"/>
          </p:cNvSpPr>
          <p:nvPr>
            <p:ph type="body" idx="1"/>
          </p:nvPr>
        </p:nvSpPr>
        <p:spPr>
          <a:xfrm>
            <a:off x="839788" y="1681163"/>
            <a:ext cx="5157787" cy="823912"/>
          </a:xfrm>
        </p:spPr>
        <p:txBody>
          <a:bodyPr/>
          <a:lstStyle/>
          <a:p>
            <a:r>
              <a:rPr lang="en-US" dirty="0"/>
              <a:t>Excluding </a:t>
            </a:r>
            <a:r>
              <a:rPr lang="en-US" dirty="0" err="1"/>
              <a:t>phyloP</a:t>
            </a:r>
            <a:r>
              <a:rPr lang="en-US" dirty="0"/>
              <a:t> scores</a:t>
            </a:r>
          </a:p>
        </p:txBody>
      </p:sp>
      <p:pic>
        <p:nvPicPr>
          <p:cNvPr id="10" name="Picture 9">
            <a:extLst>
              <a:ext uri="{FF2B5EF4-FFF2-40B4-BE49-F238E27FC236}">
                <a16:creationId xmlns:a16="http://schemas.microsoft.com/office/drawing/2014/main" id="{732F0339-6CDA-A5CB-8E61-FE2EF860DEF0}"/>
              </a:ext>
            </a:extLst>
          </p:cNvPr>
          <p:cNvPicPr>
            <a:picLocks noChangeAspect="1"/>
          </p:cNvPicPr>
          <p:nvPr/>
        </p:nvPicPr>
        <p:blipFill>
          <a:blip r:embed="rId2"/>
          <a:stretch>
            <a:fillRect/>
          </a:stretch>
        </p:blipFill>
        <p:spPr>
          <a:xfrm>
            <a:off x="812993" y="2776010"/>
            <a:ext cx="5333562" cy="3052763"/>
          </a:xfrm>
          <a:prstGeom prst="rect">
            <a:avLst/>
          </a:prstGeom>
        </p:spPr>
      </p:pic>
      <p:pic>
        <p:nvPicPr>
          <p:cNvPr id="3" name="Content Placeholder 2">
            <a:extLst>
              <a:ext uri="{FF2B5EF4-FFF2-40B4-BE49-F238E27FC236}">
                <a16:creationId xmlns:a16="http://schemas.microsoft.com/office/drawing/2014/main" id="{80488A42-DE8F-9F10-4AB9-86E417076997}"/>
              </a:ext>
            </a:extLst>
          </p:cNvPr>
          <p:cNvPicPr>
            <a:picLocks noGrp="1" noChangeAspect="1"/>
          </p:cNvPicPr>
          <p:nvPr>
            <p:ph sz="quarter" idx="4"/>
          </p:nvPr>
        </p:nvPicPr>
        <p:blipFill>
          <a:blip r:embed="rId3"/>
          <a:stretch>
            <a:fillRect/>
          </a:stretch>
        </p:blipFill>
        <p:spPr>
          <a:xfrm>
            <a:off x="6172199" y="2654393"/>
            <a:ext cx="5333561" cy="3194581"/>
          </a:xfrm>
          <a:prstGeom prst="rect">
            <a:avLst/>
          </a:prstGeom>
        </p:spPr>
      </p:pic>
    </p:spTree>
    <p:extLst>
      <p:ext uri="{BB962C8B-B14F-4D97-AF65-F5344CB8AC3E}">
        <p14:creationId xmlns:p14="http://schemas.microsoft.com/office/powerpoint/2010/main" val="3009555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DAD6E-1BFE-F80D-211E-E83FF4F89CCA}"/>
              </a:ext>
            </a:extLst>
          </p:cNvPr>
          <p:cNvSpPr>
            <a:spLocks noGrp="1"/>
          </p:cNvSpPr>
          <p:nvPr>
            <p:ph type="title"/>
          </p:nvPr>
        </p:nvSpPr>
        <p:spPr/>
        <p:txBody>
          <a:bodyPr>
            <a:normAutofit fontScale="90000"/>
          </a:bodyPr>
          <a:lstStyle/>
          <a:p>
            <a:r>
              <a:rPr lang="en-US" dirty="0" err="1"/>
              <a:t>SignalVal</a:t>
            </a:r>
            <a:r>
              <a:rPr lang="en-US" dirty="0"/>
              <a:t> Forest - continuous measurement of overall (usually, average) enrichment for the region </a:t>
            </a:r>
          </a:p>
        </p:txBody>
      </p:sp>
      <p:sp>
        <p:nvSpPr>
          <p:cNvPr id="3" name="Text Placeholder 2">
            <a:extLst>
              <a:ext uri="{FF2B5EF4-FFF2-40B4-BE49-F238E27FC236}">
                <a16:creationId xmlns:a16="http://schemas.microsoft.com/office/drawing/2014/main" id="{9BC26B09-436D-A1FC-CB7B-1E57B06B0EEF}"/>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34E25F32-D419-4889-A1E3-65BB202AAB88}"/>
              </a:ext>
            </a:extLst>
          </p:cNvPr>
          <p:cNvSpPr>
            <a:spLocks noGrp="1"/>
          </p:cNvSpPr>
          <p:nvPr>
            <p:ph type="body" sz="quarter" idx="3"/>
          </p:nvPr>
        </p:nvSpPr>
        <p:spPr/>
        <p:txBody>
          <a:bodyPr/>
          <a:lstStyle/>
          <a:p>
            <a:r>
              <a:rPr lang="en-US" dirty="0"/>
              <a:t>DHS_prop_GC and </a:t>
            </a:r>
            <a:r>
              <a:rPr lang="en-US" dirty="0" err="1"/>
              <a:t>zeta.human</a:t>
            </a:r>
            <a:r>
              <a:rPr lang="en-US" dirty="0"/>
              <a:t> removed</a:t>
            </a:r>
          </a:p>
        </p:txBody>
      </p:sp>
      <p:pic>
        <p:nvPicPr>
          <p:cNvPr id="8" name="Picture 7">
            <a:extLst>
              <a:ext uri="{FF2B5EF4-FFF2-40B4-BE49-F238E27FC236}">
                <a16:creationId xmlns:a16="http://schemas.microsoft.com/office/drawing/2014/main" id="{DDB4DB7B-3341-8BDE-5233-1FC7A6D8452E}"/>
              </a:ext>
            </a:extLst>
          </p:cNvPr>
          <p:cNvPicPr>
            <a:picLocks noChangeAspect="1"/>
          </p:cNvPicPr>
          <p:nvPr/>
        </p:nvPicPr>
        <p:blipFill>
          <a:blip r:embed="rId2"/>
          <a:stretch>
            <a:fillRect/>
          </a:stretch>
        </p:blipFill>
        <p:spPr>
          <a:xfrm>
            <a:off x="836611" y="2888901"/>
            <a:ext cx="5183791" cy="2967038"/>
          </a:xfrm>
          <a:prstGeom prst="rect">
            <a:avLst/>
          </a:prstGeom>
        </p:spPr>
      </p:pic>
      <p:pic>
        <p:nvPicPr>
          <p:cNvPr id="4" name="Content Placeholder 3">
            <a:extLst>
              <a:ext uri="{FF2B5EF4-FFF2-40B4-BE49-F238E27FC236}">
                <a16:creationId xmlns:a16="http://schemas.microsoft.com/office/drawing/2014/main" id="{CB80FC1C-41E0-361F-695A-3483AE333E3A}"/>
              </a:ext>
            </a:extLst>
          </p:cNvPr>
          <p:cNvPicPr>
            <a:picLocks noGrp="1" noChangeAspect="1"/>
          </p:cNvPicPr>
          <p:nvPr>
            <p:ph sz="quarter" idx="4"/>
          </p:nvPr>
        </p:nvPicPr>
        <p:blipFill>
          <a:blip r:embed="rId3"/>
          <a:stretch>
            <a:fillRect/>
          </a:stretch>
        </p:blipFill>
        <p:spPr>
          <a:xfrm>
            <a:off x="6171599" y="2888900"/>
            <a:ext cx="5467627" cy="3274881"/>
          </a:xfrm>
          <a:prstGeom prst="rect">
            <a:avLst/>
          </a:prstGeom>
        </p:spPr>
      </p:pic>
    </p:spTree>
    <p:extLst>
      <p:ext uri="{BB962C8B-B14F-4D97-AF65-F5344CB8AC3E}">
        <p14:creationId xmlns:p14="http://schemas.microsoft.com/office/powerpoint/2010/main" val="2640526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0893AA8-5E59-E50B-CADE-DFAC4833D1E3}"/>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a:t>PhyloP comparison scatterplots</a:t>
            </a:r>
          </a:p>
        </p:txBody>
      </p:sp>
      <p:sp>
        <p:nvSpPr>
          <p:cNvPr id="26" name="Rectangle 2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9"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06AC60-DA0F-E085-EABF-DD9F99CECF2D}"/>
              </a:ext>
            </a:extLst>
          </p:cNvPr>
          <p:cNvPicPr>
            <a:picLocks noChangeAspect="1"/>
          </p:cNvPicPr>
          <p:nvPr/>
        </p:nvPicPr>
        <p:blipFill>
          <a:blip r:embed="rId3"/>
          <a:stretch>
            <a:fillRect/>
          </a:stretch>
        </p:blipFill>
        <p:spPr>
          <a:xfrm>
            <a:off x="749204" y="3374560"/>
            <a:ext cx="5586942" cy="3338198"/>
          </a:xfrm>
          <a:prstGeom prst="rect">
            <a:avLst/>
          </a:prstGeom>
        </p:spPr>
      </p:pic>
      <p:pic>
        <p:nvPicPr>
          <p:cNvPr id="3" name="Picture 2">
            <a:extLst>
              <a:ext uri="{FF2B5EF4-FFF2-40B4-BE49-F238E27FC236}">
                <a16:creationId xmlns:a16="http://schemas.microsoft.com/office/drawing/2014/main" id="{FB30F74A-4172-3090-9DE3-E9F935D40A42}"/>
              </a:ext>
            </a:extLst>
          </p:cNvPr>
          <p:cNvPicPr>
            <a:picLocks noChangeAspect="1"/>
          </p:cNvPicPr>
          <p:nvPr/>
        </p:nvPicPr>
        <p:blipFill>
          <a:blip r:embed="rId4"/>
          <a:stretch>
            <a:fillRect/>
          </a:stretch>
        </p:blipFill>
        <p:spPr>
          <a:xfrm>
            <a:off x="6461585" y="57313"/>
            <a:ext cx="5580596" cy="3338198"/>
          </a:xfrm>
          <a:prstGeom prst="rect">
            <a:avLst/>
          </a:prstGeom>
        </p:spPr>
      </p:pic>
      <p:pic>
        <p:nvPicPr>
          <p:cNvPr id="4" name="Picture 3">
            <a:extLst>
              <a:ext uri="{FF2B5EF4-FFF2-40B4-BE49-F238E27FC236}">
                <a16:creationId xmlns:a16="http://schemas.microsoft.com/office/drawing/2014/main" id="{D09AED5D-6F29-2980-3DBD-FEC51C243BE4}"/>
              </a:ext>
            </a:extLst>
          </p:cNvPr>
          <p:cNvPicPr>
            <a:picLocks noChangeAspect="1"/>
          </p:cNvPicPr>
          <p:nvPr/>
        </p:nvPicPr>
        <p:blipFill>
          <a:blip r:embed="rId5"/>
          <a:stretch>
            <a:fillRect/>
          </a:stretch>
        </p:blipFill>
        <p:spPr>
          <a:xfrm>
            <a:off x="6336146" y="3374560"/>
            <a:ext cx="5580596" cy="3338198"/>
          </a:xfrm>
          <a:prstGeom prst="rect">
            <a:avLst/>
          </a:prstGeom>
        </p:spPr>
      </p:pic>
    </p:spTree>
    <p:extLst>
      <p:ext uri="{BB962C8B-B14F-4D97-AF65-F5344CB8AC3E}">
        <p14:creationId xmlns:p14="http://schemas.microsoft.com/office/powerpoint/2010/main" val="1408220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D0893AA8-5E59-E50B-CADE-DFAC4833D1E3}"/>
              </a:ext>
            </a:extLst>
          </p:cNvPr>
          <p:cNvSpPr>
            <a:spLocks noGrp="1"/>
          </p:cNvSpPr>
          <p:nvPr>
            <p:ph type="title"/>
          </p:nvPr>
        </p:nvSpPr>
        <p:spPr>
          <a:xfrm>
            <a:off x="965199" y="94603"/>
            <a:ext cx="10023398" cy="857894"/>
          </a:xfrm>
        </p:spPr>
        <p:txBody>
          <a:bodyPr>
            <a:normAutofit fontScale="90000"/>
          </a:bodyPr>
          <a:lstStyle/>
          <a:p>
            <a:r>
              <a:rPr lang="en-US" sz="4000" dirty="0" err="1"/>
              <a:t>PhyloP</a:t>
            </a:r>
            <a:r>
              <a:rPr lang="en-US" sz="4000" dirty="0"/>
              <a:t> comparison scatterplots: </a:t>
            </a:r>
            <a:r>
              <a:rPr lang="en-US" sz="4000" dirty="0" err="1"/>
              <a:t>chromHMM_cat_longest</a:t>
            </a:r>
            <a:endParaRPr lang="en-US" sz="4000" dirty="0"/>
          </a:p>
        </p:txBody>
      </p:sp>
      <p:pic>
        <p:nvPicPr>
          <p:cNvPr id="3" name="Picture 2">
            <a:extLst>
              <a:ext uri="{FF2B5EF4-FFF2-40B4-BE49-F238E27FC236}">
                <a16:creationId xmlns:a16="http://schemas.microsoft.com/office/drawing/2014/main" id="{E625AD59-EB6A-934F-E44F-7A640EEF7A03}"/>
              </a:ext>
            </a:extLst>
          </p:cNvPr>
          <p:cNvPicPr>
            <a:picLocks noChangeAspect="1"/>
          </p:cNvPicPr>
          <p:nvPr/>
        </p:nvPicPr>
        <p:blipFill>
          <a:blip r:embed="rId3"/>
          <a:stretch>
            <a:fillRect/>
          </a:stretch>
        </p:blipFill>
        <p:spPr>
          <a:xfrm>
            <a:off x="792921" y="952497"/>
            <a:ext cx="10803509" cy="5810900"/>
          </a:xfrm>
          <a:prstGeom prst="rect">
            <a:avLst/>
          </a:prstGeom>
        </p:spPr>
      </p:pic>
    </p:spTree>
    <p:extLst>
      <p:ext uri="{BB962C8B-B14F-4D97-AF65-F5344CB8AC3E}">
        <p14:creationId xmlns:p14="http://schemas.microsoft.com/office/powerpoint/2010/main" val="1062521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D0893AA8-5E59-E50B-CADE-DFAC4833D1E3}"/>
              </a:ext>
            </a:extLst>
          </p:cNvPr>
          <p:cNvSpPr>
            <a:spLocks noGrp="1"/>
          </p:cNvSpPr>
          <p:nvPr>
            <p:ph type="title"/>
          </p:nvPr>
        </p:nvSpPr>
        <p:spPr>
          <a:xfrm>
            <a:off x="965199" y="94603"/>
            <a:ext cx="10023398" cy="857894"/>
          </a:xfrm>
        </p:spPr>
        <p:txBody>
          <a:bodyPr>
            <a:normAutofit fontScale="90000"/>
          </a:bodyPr>
          <a:lstStyle/>
          <a:p>
            <a:r>
              <a:rPr lang="en-US" sz="4000" dirty="0" err="1"/>
              <a:t>PhyloP</a:t>
            </a:r>
            <a:r>
              <a:rPr lang="en-US" sz="4000" dirty="0"/>
              <a:t> comparison scatterplots: </a:t>
            </a:r>
            <a:r>
              <a:rPr lang="en-US" sz="4000" dirty="0" err="1"/>
              <a:t>chromHMM_cat_longest</a:t>
            </a:r>
            <a:endParaRPr lang="en-US" sz="4000" dirty="0"/>
          </a:p>
        </p:txBody>
      </p:sp>
      <p:pic>
        <p:nvPicPr>
          <p:cNvPr id="2" name="Picture 1">
            <a:extLst>
              <a:ext uri="{FF2B5EF4-FFF2-40B4-BE49-F238E27FC236}">
                <a16:creationId xmlns:a16="http://schemas.microsoft.com/office/drawing/2014/main" id="{2CD2E77E-F41D-190D-2B57-C559F38FAB53}"/>
              </a:ext>
            </a:extLst>
          </p:cNvPr>
          <p:cNvPicPr>
            <a:picLocks noChangeAspect="1"/>
          </p:cNvPicPr>
          <p:nvPr/>
        </p:nvPicPr>
        <p:blipFill>
          <a:blip r:embed="rId3"/>
          <a:stretch>
            <a:fillRect/>
          </a:stretch>
        </p:blipFill>
        <p:spPr>
          <a:xfrm>
            <a:off x="973956" y="957751"/>
            <a:ext cx="10378027" cy="5900249"/>
          </a:xfrm>
          <a:prstGeom prst="rect">
            <a:avLst/>
          </a:prstGeom>
        </p:spPr>
      </p:pic>
    </p:spTree>
    <p:extLst>
      <p:ext uri="{BB962C8B-B14F-4D97-AF65-F5344CB8AC3E}">
        <p14:creationId xmlns:p14="http://schemas.microsoft.com/office/powerpoint/2010/main" val="1809802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D0893AA8-5E59-E50B-CADE-DFAC4833D1E3}"/>
              </a:ext>
            </a:extLst>
          </p:cNvPr>
          <p:cNvSpPr>
            <a:spLocks noGrp="1"/>
          </p:cNvSpPr>
          <p:nvPr>
            <p:ph type="title"/>
          </p:nvPr>
        </p:nvSpPr>
        <p:spPr>
          <a:xfrm>
            <a:off x="965199" y="94603"/>
            <a:ext cx="10023398" cy="857894"/>
          </a:xfrm>
        </p:spPr>
        <p:txBody>
          <a:bodyPr>
            <a:normAutofit fontScale="90000"/>
          </a:bodyPr>
          <a:lstStyle/>
          <a:p>
            <a:r>
              <a:rPr lang="en-US" sz="4000" dirty="0" err="1"/>
              <a:t>PhyloP</a:t>
            </a:r>
            <a:r>
              <a:rPr lang="en-US" sz="4000" dirty="0"/>
              <a:t> comparison scatterplots: </a:t>
            </a:r>
            <a:r>
              <a:rPr lang="en-US" sz="4000" dirty="0" err="1"/>
              <a:t>chromHMM_cat_longest</a:t>
            </a:r>
            <a:endParaRPr lang="en-US" sz="4000" dirty="0"/>
          </a:p>
        </p:txBody>
      </p:sp>
      <p:pic>
        <p:nvPicPr>
          <p:cNvPr id="3" name="Picture 2">
            <a:extLst>
              <a:ext uri="{FF2B5EF4-FFF2-40B4-BE49-F238E27FC236}">
                <a16:creationId xmlns:a16="http://schemas.microsoft.com/office/drawing/2014/main" id="{6712BFD7-ED85-6775-32BC-A0F46C74CFA7}"/>
              </a:ext>
            </a:extLst>
          </p:cNvPr>
          <p:cNvPicPr>
            <a:picLocks noChangeAspect="1"/>
          </p:cNvPicPr>
          <p:nvPr/>
        </p:nvPicPr>
        <p:blipFill>
          <a:blip r:embed="rId3"/>
          <a:stretch>
            <a:fillRect/>
          </a:stretch>
        </p:blipFill>
        <p:spPr>
          <a:xfrm>
            <a:off x="601812" y="952497"/>
            <a:ext cx="10665755" cy="5905503"/>
          </a:xfrm>
          <a:prstGeom prst="rect">
            <a:avLst/>
          </a:prstGeom>
        </p:spPr>
      </p:pic>
    </p:spTree>
    <p:extLst>
      <p:ext uri="{BB962C8B-B14F-4D97-AF65-F5344CB8AC3E}">
        <p14:creationId xmlns:p14="http://schemas.microsoft.com/office/powerpoint/2010/main" val="643546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ACF98-5ACE-9F54-0CAF-FA8AE060B235}"/>
              </a:ext>
            </a:extLst>
          </p:cNvPr>
          <p:cNvSpPr>
            <a:spLocks noGrp="1"/>
          </p:cNvSpPr>
          <p:nvPr>
            <p:ph type="title"/>
          </p:nvPr>
        </p:nvSpPr>
        <p:spPr/>
        <p:txBody>
          <a:bodyPr>
            <a:normAutofit fontScale="90000"/>
          </a:bodyPr>
          <a:lstStyle/>
          <a:p>
            <a:r>
              <a:rPr lang="en-US" dirty="0"/>
              <a:t>dhsWGsig Forest - dhs_0_1_wg (0,1: was DHS (all gRNAs grouped) significant across all DHSs?) as response vectors </a:t>
            </a:r>
          </a:p>
        </p:txBody>
      </p:sp>
      <p:sp>
        <p:nvSpPr>
          <p:cNvPr id="3" name="Text Placeholder 2">
            <a:extLst>
              <a:ext uri="{FF2B5EF4-FFF2-40B4-BE49-F238E27FC236}">
                <a16:creationId xmlns:a16="http://schemas.microsoft.com/office/drawing/2014/main" id="{30FD00C4-A030-68D7-7C4D-CEA4B46CD1ED}"/>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864A67C9-FF14-D239-0177-AEAB391DFB08}"/>
              </a:ext>
            </a:extLst>
          </p:cNvPr>
          <p:cNvSpPr>
            <a:spLocks noGrp="1"/>
          </p:cNvSpPr>
          <p:nvPr>
            <p:ph type="body" sz="quarter" idx="3"/>
          </p:nvPr>
        </p:nvSpPr>
        <p:spPr/>
        <p:txBody>
          <a:bodyPr/>
          <a:lstStyle/>
          <a:p>
            <a:r>
              <a:rPr lang="en-US" dirty="0"/>
              <a:t>Including </a:t>
            </a:r>
            <a:r>
              <a:rPr lang="en-US" dirty="0" err="1"/>
              <a:t>phyloP</a:t>
            </a:r>
            <a:r>
              <a:rPr lang="en-US" dirty="0"/>
              <a:t> scores</a:t>
            </a:r>
          </a:p>
        </p:txBody>
      </p:sp>
      <p:pic>
        <p:nvPicPr>
          <p:cNvPr id="8" name="Picture 7">
            <a:extLst>
              <a:ext uri="{FF2B5EF4-FFF2-40B4-BE49-F238E27FC236}">
                <a16:creationId xmlns:a16="http://schemas.microsoft.com/office/drawing/2014/main" id="{9CCE45BB-005A-E335-0889-0AD992727D2F}"/>
              </a:ext>
            </a:extLst>
          </p:cNvPr>
          <p:cNvPicPr>
            <a:picLocks noChangeAspect="1"/>
          </p:cNvPicPr>
          <p:nvPr/>
        </p:nvPicPr>
        <p:blipFill>
          <a:blip r:embed="rId3"/>
          <a:stretch>
            <a:fillRect/>
          </a:stretch>
        </p:blipFill>
        <p:spPr>
          <a:xfrm>
            <a:off x="243660" y="2505075"/>
            <a:ext cx="5882729" cy="3367088"/>
          </a:xfrm>
          <a:prstGeom prst="rect">
            <a:avLst/>
          </a:prstGeom>
        </p:spPr>
      </p:pic>
      <p:pic>
        <p:nvPicPr>
          <p:cNvPr id="14" name="Content Placeholder 13">
            <a:extLst>
              <a:ext uri="{FF2B5EF4-FFF2-40B4-BE49-F238E27FC236}">
                <a16:creationId xmlns:a16="http://schemas.microsoft.com/office/drawing/2014/main" id="{0C66E9A4-9C1A-FD8C-3693-8091C4E2C46D}"/>
              </a:ext>
            </a:extLst>
          </p:cNvPr>
          <p:cNvPicPr>
            <a:picLocks noGrp="1" noChangeAspect="1"/>
          </p:cNvPicPr>
          <p:nvPr>
            <p:ph sz="quarter" idx="4"/>
          </p:nvPr>
        </p:nvPicPr>
        <p:blipFill>
          <a:blip r:embed="rId4"/>
          <a:stretch>
            <a:fillRect/>
          </a:stretch>
        </p:blipFill>
        <p:spPr>
          <a:xfrm>
            <a:off x="5997575" y="2408807"/>
            <a:ext cx="5950765" cy="3559625"/>
          </a:xfrm>
          <a:prstGeom prst="rect">
            <a:avLst/>
          </a:prstGeom>
        </p:spPr>
      </p:pic>
    </p:spTree>
    <p:extLst>
      <p:ext uri="{BB962C8B-B14F-4D97-AF65-F5344CB8AC3E}">
        <p14:creationId xmlns:p14="http://schemas.microsoft.com/office/powerpoint/2010/main" val="2116261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A7FB184-334F-1D96-3BEB-7F25F9DD793C}"/>
              </a:ext>
            </a:extLst>
          </p:cNvPr>
          <p:cNvSpPr txBox="1"/>
          <p:nvPr/>
        </p:nvSpPr>
        <p:spPr>
          <a:xfrm>
            <a:off x="709054" y="956664"/>
            <a:ext cx="4548746" cy="369332"/>
          </a:xfrm>
          <a:prstGeom prst="rect">
            <a:avLst/>
          </a:prstGeom>
          <a:noFill/>
        </p:spPr>
        <p:txBody>
          <a:bodyPr wrap="none" rtlCol="0">
            <a:spAutoFit/>
          </a:bodyPr>
          <a:lstStyle/>
          <a:p>
            <a:r>
              <a:rPr lang="en-US" dirty="0"/>
              <a:t>IGV view of </a:t>
            </a:r>
            <a:r>
              <a:rPr lang="en-US" dirty="0" err="1"/>
              <a:t>phyloP</a:t>
            </a:r>
            <a:r>
              <a:rPr lang="en-US" dirty="0"/>
              <a:t> scores vs. genomic location</a:t>
            </a:r>
          </a:p>
        </p:txBody>
      </p:sp>
      <p:pic>
        <p:nvPicPr>
          <p:cNvPr id="5" name="Content Placeholder 4" descr="Graphical user interface, application&#10;&#10;Description automatically generated">
            <a:extLst>
              <a:ext uri="{FF2B5EF4-FFF2-40B4-BE49-F238E27FC236}">
                <a16:creationId xmlns:a16="http://schemas.microsoft.com/office/drawing/2014/main" id="{06E37B06-A811-14FA-8819-977DF7008ADD}"/>
              </a:ext>
            </a:extLst>
          </p:cNvPr>
          <p:cNvPicPr>
            <a:picLocks noGrp="1" noChangeAspect="1"/>
          </p:cNvPicPr>
          <p:nvPr>
            <p:ph idx="1"/>
          </p:nvPr>
        </p:nvPicPr>
        <p:blipFill>
          <a:blip r:embed="rId3"/>
          <a:stretch>
            <a:fillRect/>
          </a:stretch>
        </p:blipFill>
        <p:spPr>
          <a:xfrm>
            <a:off x="709054" y="1537087"/>
            <a:ext cx="10827762" cy="3896149"/>
          </a:xfrm>
        </p:spPr>
      </p:pic>
    </p:spTree>
    <p:extLst>
      <p:ext uri="{BB962C8B-B14F-4D97-AF65-F5344CB8AC3E}">
        <p14:creationId xmlns:p14="http://schemas.microsoft.com/office/powerpoint/2010/main" val="2662150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FBE22-4131-CD6C-8240-C871C640F344}"/>
              </a:ext>
            </a:extLst>
          </p:cNvPr>
          <p:cNvSpPr>
            <a:spLocks noGrp="1"/>
          </p:cNvSpPr>
          <p:nvPr>
            <p:ph type="title"/>
          </p:nvPr>
        </p:nvSpPr>
        <p:spPr/>
        <p:txBody>
          <a:bodyPr/>
          <a:lstStyle/>
          <a:p>
            <a:r>
              <a:rPr lang="en-US" dirty="0" err="1"/>
              <a:t>chromHMM</a:t>
            </a:r>
            <a:r>
              <a:rPr lang="en-US" dirty="0"/>
              <a:t> of top/bottom 242 mammalian </a:t>
            </a:r>
            <a:r>
              <a:rPr lang="en-US" dirty="0" err="1"/>
              <a:t>phyloP</a:t>
            </a:r>
            <a:r>
              <a:rPr lang="en-US" dirty="0"/>
              <a:t> scores</a:t>
            </a:r>
          </a:p>
        </p:txBody>
      </p:sp>
      <p:sp>
        <p:nvSpPr>
          <p:cNvPr id="3" name="Content Placeholder 2">
            <a:extLst>
              <a:ext uri="{FF2B5EF4-FFF2-40B4-BE49-F238E27FC236}">
                <a16:creationId xmlns:a16="http://schemas.microsoft.com/office/drawing/2014/main" id="{220E5A73-F567-4F18-92F8-31BCE902CF2D}"/>
              </a:ext>
            </a:extLst>
          </p:cNvPr>
          <p:cNvSpPr>
            <a:spLocks noGrp="1"/>
          </p:cNvSpPr>
          <p:nvPr>
            <p:ph idx="1"/>
          </p:nvPr>
        </p:nvSpPr>
        <p:spPr/>
        <p:txBody>
          <a:bodyPr/>
          <a:lstStyle/>
          <a:p>
            <a:r>
              <a:rPr lang="en-US" dirty="0"/>
              <a:t>Top 10%</a:t>
            </a:r>
          </a:p>
        </p:txBody>
      </p:sp>
      <p:graphicFrame>
        <p:nvGraphicFramePr>
          <p:cNvPr id="4" name="Table 4">
            <a:extLst>
              <a:ext uri="{FF2B5EF4-FFF2-40B4-BE49-F238E27FC236}">
                <a16:creationId xmlns:a16="http://schemas.microsoft.com/office/drawing/2014/main" id="{8AE72ED9-93E2-9F26-DEA6-8E74EE622588}"/>
              </a:ext>
            </a:extLst>
          </p:cNvPr>
          <p:cNvGraphicFramePr>
            <a:graphicFrameLocks noGrp="1"/>
          </p:cNvGraphicFramePr>
          <p:nvPr>
            <p:extLst>
              <p:ext uri="{D42A27DB-BD31-4B8C-83A1-F6EECF244321}">
                <p14:modId xmlns:p14="http://schemas.microsoft.com/office/powerpoint/2010/main" val="1124697370"/>
              </p:ext>
            </p:extLst>
          </p:nvPr>
        </p:nvGraphicFramePr>
        <p:xfrm>
          <a:off x="373487" y="1590209"/>
          <a:ext cx="11187448" cy="4955796"/>
        </p:xfrm>
        <a:graphic>
          <a:graphicData uri="http://schemas.openxmlformats.org/drawingml/2006/table">
            <a:tbl>
              <a:tblPr firstRow="1" bandRow="1">
                <a:tableStyleId>{5C22544A-7EE6-4342-B048-85BDC9FD1C3A}</a:tableStyleId>
              </a:tblPr>
              <a:tblGrid>
                <a:gridCol w="5365229">
                  <a:extLst>
                    <a:ext uri="{9D8B030D-6E8A-4147-A177-3AD203B41FA5}">
                      <a16:colId xmlns:a16="http://schemas.microsoft.com/office/drawing/2014/main" val="1683287966"/>
                    </a:ext>
                  </a:extLst>
                </a:gridCol>
                <a:gridCol w="1344603">
                  <a:extLst>
                    <a:ext uri="{9D8B030D-6E8A-4147-A177-3AD203B41FA5}">
                      <a16:colId xmlns:a16="http://schemas.microsoft.com/office/drawing/2014/main" val="4094509904"/>
                    </a:ext>
                  </a:extLst>
                </a:gridCol>
                <a:gridCol w="1463245">
                  <a:extLst>
                    <a:ext uri="{9D8B030D-6E8A-4147-A177-3AD203B41FA5}">
                      <a16:colId xmlns:a16="http://schemas.microsoft.com/office/drawing/2014/main" val="1441268784"/>
                    </a:ext>
                  </a:extLst>
                </a:gridCol>
                <a:gridCol w="1357785">
                  <a:extLst>
                    <a:ext uri="{9D8B030D-6E8A-4147-A177-3AD203B41FA5}">
                      <a16:colId xmlns:a16="http://schemas.microsoft.com/office/drawing/2014/main" val="3966238501"/>
                    </a:ext>
                  </a:extLst>
                </a:gridCol>
                <a:gridCol w="1656586">
                  <a:extLst>
                    <a:ext uri="{9D8B030D-6E8A-4147-A177-3AD203B41FA5}">
                      <a16:colId xmlns:a16="http://schemas.microsoft.com/office/drawing/2014/main" val="213619883"/>
                    </a:ext>
                  </a:extLst>
                </a:gridCol>
              </a:tblGrid>
              <a:tr h="320912">
                <a:tc>
                  <a:txBody>
                    <a:bodyPr/>
                    <a:lstStyle/>
                    <a:p>
                      <a:r>
                        <a:rPr lang="en-US" dirty="0" err="1"/>
                        <a:t>chromHMM</a:t>
                      </a:r>
                      <a:r>
                        <a:rPr lang="en-US" dirty="0"/>
                        <a:t> category</a:t>
                      </a:r>
                    </a:p>
                  </a:txBody>
                  <a:tcPr/>
                </a:tc>
                <a:tc>
                  <a:txBody>
                    <a:bodyPr/>
                    <a:lstStyle/>
                    <a:p>
                      <a:r>
                        <a:rPr lang="en-US" dirty="0"/>
                        <a:t>Top 10%</a:t>
                      </a:r>
                    </a:p>
                  </a:txBody>
                  <a:tcPr/>
                </a:tc>
                <a:tc>
                  <a:txBody>
                    <a:bodyPr/>
                    <a:lstStyle/>
                    <a:p>
                      <a:r>
                        <a:rPr lang="en-US" dirty="0"/>
                        <a:t>Bottom 10%</a:t>
                      </a:r>
                    </a:p>
                  </a:txBody>
                  <a:tcPr/>
                </a:tc>
                <a:tc>
                  <a:txBody>
                    <a:bodyPr/>
                    <a:lstStyle/>
                    <a:p>
                      <a:r>
                        <a:rPr lang="en-US" dirty="0"/>
                        <a:t>Top 25%</a:t>
                      </a:r>
                    </a:p>
                  </a:txBody>
                  <a:tcPr/>
                </a:tc>
                <a:tc>
                  <a:txBody>
                    <a:bodyPr/>
                    <a:lstStyle/>
                    <a:p>
                      <a:r>
                        <a:rPr lang="en-US" dirty="0"/>
                        <a:t>Bottom 25%</a:t>
                      </a:r>
                    </a:p>
                  </a:txBody>
                  <a:tcPr/>
                </a:tc>
                <a:extLst>
                  <a:ext uri="{0D108BD9-81ED-4DB2-BD59-A6C34878D82A}">
                    <a16:rowId xmlns:a16="http://schemas.microsoft.com/office/drawing/2014/main" val="2281893238"/>
                  </a:ext>
                </a:extLst>
              </a:tr>
              <a:tr h="309934">
                <a:tc>
                  <a:txBody>
                    <a:bodyPr/>
                    <a:lstStyle/>
                    <a:p>
                      <a:r>
                        <a:rPr lang="en-US" dirty="0"/>
                        <a:t>Active Promoter</a:t>
                      </a:r>
                    </a:p>
                  </a:txBody>
                  <a:tcPr/>
                </a:tc>
                <a:tc>
                  <a:txBody>
                    <a:bodyPr/>
                    <a:lstStyle/>
                    <a:p>
                      <a:r>
                        <a:rPr lang="en-US" dirty="0">
                          <a:solidFill>
                            <a:srgbClr val="FF0000"/>
                          </a:solidFill>
                        </a:rPr>
                        <a:t>0.206</a:t>
                      </a:r>
                    </a:p>
                  </a:txBody>
                  <a:tcPr/>
                </a:tc>
                <a:tc>
                  <a:txBody>
                    <a:bodyPr/>
                    <a:lstStyle/>
                    <a:p>
                      <a:r>
                        <a:rPr lang="en-US" dirty="0"/>
                        <a:t>0.121</a:t>
                      </a:r>
                    </a:p>
                  </a:txBody>
                  <a:tcPr/>
                </a:tc>
                <a:tc>
                  <a:txBody>
                    <a:bodyPr/>
                    <a:lstStyle/>
                    <a:p>
                      <a:r>
                        <a:rPr lang="en-US" dirty="0">
                          <a:solidFill>
                            <a:srgbClr val="FF0000"/>
                          </a:solidFill>
                        </a:rPr>
                        <a:t>0.211</a:t>
                      </a:r>
                    </a:p>
                  </a:txBody>
                  <a:tcPr/>
                </a:tc>
                <a:tc>
                  <a:txBody>
                    <a:bodyPr/>
                    <a:lstStyle/>
                    <a:p>
                      <a:r>
                        <a:rPr lang="en-US" dirty="0"/>
                        <a:t>0.143</a:t>
                      </a:r>
                    </a:p>
                  </a:txBody>
                  <a:tcPr/>
                </a:tc>
                <a:extLst>
                  <a:ext uri="{0D108BD9-81ED-4DB2-BD59-A6C34878D82A}">
                    <a16:rowId xmlns:a16="http://schemas.microsoft.com/office/drawing/2014/main" val="410670244"/>
                  </a:ext>
                </a:extLst>
              </a:tr>
              <a:tr h="534954">
                <a:tc>
                  <a:txBody>
                    <a:bodyPr/>
                    <a:lstStyle/>
                    <a:p>
                      <a:r>
                        <a:rPr lang="en-US" dirty="0"/>
                        <a:t>Candidate Strong Enhancer</a:t>
                      </a:r>
                    </a:p>
                  </a:txBody>
                  <a:tcPr/>
                </a:tc>
                <a:tc>
                  <a:txBody>
                    <a:bodyPr/>
                    <a:lstStyle/>
                    <a:p>
                      <a:r>
                        <a:rPr lang="en-US" dirty="0"/>
                        <a:t>0.165</a:t>
                      </a:r>
                    </a:p>
                  </a:txBody>
                  <a:tcPr/>
                </a:tc>
                <a:tc>
                  <a:txBody>
                    <a:bodyPr/>
                    <a:lstStyle/>
                    <a:p>
                      <a:r>
                        <a:rPr lang="en-US" dirty="0"/>
                        <a:t>0.115</a:t>
                      </a:r>
                    </a:p>
                  </a:txBody>
                  <a:tcPr/>
                </a:tc>
                <a:tc>
                  <a:txBody>
                    <a:bodyPr/>
                    <a:lstStyle/>
                    <a:p>
                      <a:r>
                        <a:rPr lang="en-US" dirty="0"/>
                        <a:t>0.181</a:t>
                      </a:r>
                    </a:p>
                  </a:txBody>
                  <a:tcPr/>
                </a:tc>
                <a:tc>
                  <a:txBody>
                    <a:bodyPr/>
                    <a:lstStyle/>
                    <a:p>
                      <a:r>
                        <a:rPr lang="en-US" dirty="0"/>
                        <a:t>0.136</a:t>
                      </a:r>
                    </a:p>
                  </a:txBody>
                  <a:tcPr/>
                </a:tc>
                <a:extLst>
                  <a:ext uri="{0D108BD9-81ED-4DB2-BD59-A6C34878D82A}">
                    <a16:rowId xmlns:a16="http://schemas.microsoft.com/office/drawing/2014/main" val="2334611366"/>
                  </a:ext>
                </a:extLst>
              </a:tr>
              <a:tr h="534954">
                <a:tc>
                  <a:txBody>
                    <a:bodyPr/>
                    <a:lstStyle/>
                    <a:p>
                      <a:r>
                        <a:rPr lang="en-US" dirty="0"/>
                        <a:t>Candidate Weak Enhancer</a:t>
                      </a:r>
                    </a:p>
                  </a:txBody>
                  <a:tcPr/>
                </a:tc>
                <a:tc>
                  <a:txBody>
                    <a:bodyPr/>
                    <a:lstStyle/>
                    <a:p>
                      <a:r>
                        <a:rPr lang="en-US" dirty="0">
                          <a:solidFill>
                            <a:srgbClr val="FF0000"/>
                          </a:solidFill>
                        </a:rPr>
                        <a:t>0.202</a:t>
                      </a:r>
                    </a:p>
                  </a:txBody>
                  <a:tcPr/>
                </a:tc>
                <a:tc>
                  <a:txBody>
                    <a:bodyPr/>
                    <a:lstStyle/>
                    <a:p>
                      <a:r>
                        <a:rPr lang="en-US" dirty="0">
                          <a:solidFill>
                            <a:srgbClr val="FF0000"/>
                          </a:solidFill>
                        </a:rPr>
                        <a:t>0.232</a:t>
                      </a:r>
                    </a:p>
                  </a:txBody>
                  <a:tcPr/>
                </a:tc>
                <a:tc>
                  <a:txBody>
                    <a:bodyPr/>
                    <a:lstStyle/>
                    <a:p>
                      <a:r>
                        <a:rPr lang="en-US" dirty="0">
                          <a:solidFill>
                            <a:srgbClr val="FF0000"/>
                          </a:solidFill>
                        </a:rPr>
                        <a:t>0.198</a:t>
                      </a:r>
                    </a:p>
                  </a:txBody>
                  <a:tcPr/>
                </a:tc>
                <a:tc>
                  <a:txBody>
                    <a:bodyPr/>
                    <a:lstStyle/>
                    <a:p>
                      <a:r>
                        <a:rPr lang="en-US" dirty="0"/>
                        <a:t>0.222</a:t>
                      </a:r>
                    </a:p>
                  </a:txBody>
                  <a:tcPr/>
                </a:tc>
                <a:extLst>
                  <a:ext uri="{0D108BD9-81ED-4DB2-BD59-A6C34878D82A}">
                    <a16:rowId xmlns:a16="http://schemas.microsoft.com/office/drawing/2014/main" val="4055389320"/>
                  </a:ext>
                </a:extLst>
              </a:tr>
              <a:tr h="534954">
                <a:tc>
                  <a:txBody>
                    <a:bodyPr/>
                    <a:lstStyle/>
                    <a:p>
                      <a:r>
                        <a:rPr lang="en-US" dirty="0"/>
                        <a:t>Distal CTCF/Candidate Insulator</a:t>
                      </a:r>
                    </a:p>
                  </a:txBody>
                  <a:tcPr/>
                </a:tc>
                <a:tc>
                  <a:txBody>
                    <a:bodyPr/>
                    <a:lstStyle/>
                    <a:p>
                      <a:r>
                        <a:rPr lang="en-US" dirty="0"/>
                        <a:t>0.171</a:t>
                      </a:r>
                    </a:p>
                  </a:txBody>
                  <a:tcPr/>
                </a:tc>
                <a:tc>
                  <a:txBody>
                    <a:bodyPr/>
                    <a:lstStyle/>
                    <a:p>
                      <a:r>
                        <a:rPr lang="en-US" dirty="0"/>
                        <a:t>0.170</a:t>
                      </a:r>
                    </a:p>
                  </a:txBody>
                  <a:tcPr/>
                </a:tc>
                <a:tc>
                  <a:txBody>
                    <a:bodyPr/>
                    <a:lstStyle/>
                    <a:p>
                      <a:r>
                        <a:rPr lang="en-US" dirty="0"/>
                        <a:t>0.178</a:t>
                      </a:r>
                    </a:p>
                  </a:txBody>
                  <a:tcPr/>
                </a:tc>
                <a:tc>
                  <a:txBody>
                    <a:bodyPr/>
                    <a:lstStyle/>
                    <a:p>
                      <a:r>
                        <a:rPr lang="en-US" dirty="0"/>
                        <a:t>0.176</a:t>
                      </a:r>
                    </a:p>
                  </a:txBody>
                  <a:tcPr/>
                </a:tc>
                <a:extLst>
                  <a:ext uri="{0D108BD9-81ED-4DB2-BD59-A6C34878D82A}">
                    <a16:rowId xmlns:a16="http://schemas.microsoft.com/office/drawing/2014/main" val="1394061452"/>
                  </a:ext>
                </a:extLst>
              </a:tr>
              <a:tr h="452226">
                <a:tc>
                  <a:txBody>
                    <a:bodyPr/>
                    <a:lstStyle/>
                    <a:p>
                      <a:r>
                        <a:rPr lang="en-US" dirty="0"/>
                        <a:t>Heterochromatin/Repetitive/Copy Number Variation</a:t>
                      </a:r>
                    </a:p>
                  </a:txBody>
                  <a:tcPr/>
                </a:tc>
                <a:tc>
                  <a:txBody>
                    <a:bodyPr/>
                    <a:lstStyle/>
                    <a:p>
                      <a:r>
                        <a:rPr lang="en-US" dirty="0"/>
                        <a:t>0.029</a:t>
                      </a:r>
                    </a:p>
                  </a:txBody>
                  <a:tcPr/>
                </a:tc>
                <a:tc>
                  <a:txBody>
                    <a:bodyPr/>
                    <a:lstStyle/>
                    <a:p>
                      <a:r>
                        <a:rPr lang="en-US" dirty="0"/>
                        <a:t>0.037</a:t>
                      </a:r>
                    </a:p>
                  </a:txBody>
                  <a:tcPr/>
                </a:tc>
                <a:tc>
                  <a:txBody>
                    <a:bodyPr/>
                    <a:lstStyle/>
                    <a:p>
                      <a:r>
                        <a:rPr lang="en-US" dirty="0"/>
                        <a:t>0.026</a:t>
                      </a:r>
                    </a:p>
                  </a:txBody>
                  <a:tcPr/>
                </a:tc>
                <a:tc>
                  <a:txBody>
                    <a:bodyPr/>
                    <a:lstStyle/>
                    <a:p>
                      <a:r>
                        <a:rPr lang="en-US" dirty="0"/>
                        <a:t>0.035</a:t>
                      </a:r>
                    </a:p>
                  </a:txBody>
                  <a:tcPr/>
                </a:tc>
                <a:extLst>
                  <a:ext uri="{0D108BD9-81ED-4DB2-BD59-A6C34878D82A}">
                    <a16:rowId xmlns:a16="http://schemas.microsoft.com/office/drawing/2014/main" val="2874980031"/>
                  </a:ext>
                </a:extLst>
              </a:tr>
              <a:tr h="309934">
                <a:tc>
                  <a:txBody>
                    <a:bodyPr/>
                    <a:lstStyle/>
                    <a:p>
                      <a:r>
                        <a:rPr lang="en-US" dirty="0"/>
                        <a:t>Inactive Promoter</a:t>
                      </a:r>
                    </a:p>
                  </a:txBody>
                  <a:tcPr/>
                </a:tc>
                <a:tc>
                  <a:txBody>
                    <a:bodyPr/>
                    <a:lstStyle/>
                    <a:p>
                      <a:r>
                        <a:rPr lang="en-US" dirty="0"/>
                        <a:t>0.054</a:t>
                      </a:r>
                    </a:p>
                  </a:txBody>
                  <a:tcPr/>
                </a:tc>
                <a:tc>
                  <a:txBody>
                    <a:bodyPr/>
                    <a:lstStyle/>
                    <a:p>
                      <a:r>
                        <a:rPr lang="en-US" dirty="0"/>
                        <a:t>0.034</a:t>
                      </a:r>
                    </a:p>
                  </a:txBody>
                  <a:tcPr/>
                </a:tc>
                <a:tc>
                  <a:txBody>
                    <a:bodyPr/>
                    <a:lstStyle/>
                    <a:p>
                      <a:r>
                        <a:rPr lang="en-US" dirty="0"/>
                        <a:t>0.052</a:t>
                      </a:r>
                    </a:p>
                  </a:txBody>
                  <a:tcPr/>
                </a:tc>
                <a:tc>
                  <a:txBody>
                    <a:bodyPr/>
                    <a:lstStyle/>
                    <a:p>
                      <a:r>
                        <a:rPr lang="en-US" dirty="0"/>
                        <a:t>0.041</a:t>
                      </a:r>
                    </a:p>
                  </a:txBody>
                  <a:tcPr/>
                </a:tc>
                <a:extLst>
                  <a:ext uri="{0D108BD9-81ED-4DB2-BD59-A6C34878D82A}">
                    <a16:rowId xmlns:a16="http://schemas.microsoft.com/office/drawing/2014/main" val="3502667163"/>
                  </a:ext>
                </a:extLst>
              </a:tr>
              <a:tr h="534954">
                <a:tc>
                  <a:txBody>
                    <a:bodyPr/>
                    <a:lstStyle/>
                    <a:p>
                      <a:r>
                        <a:rPr lang="en-US" dirty="0"/>
                        <a:t>Low activity proximal to active states</a:t>
                      </a:r>
                    </a:p>
                  </a:txBody>
                  <a:tcPr/>
                </a:tc>
                <a:tc>
                  <a:txBody>
                    <a:bodyPr/>
                    <a:lstStyle/>
                    <a:p>
                      <a:r>
                        <a:rPr lang="en-US" dirty="0"/>
                        <a:t>0.098</a:t>
                      </a:r>
                    </a:p>
                  </a:txBody>
                  <a:tcPr/>
                </a:tc>
                <a:tc>
                  <a:txBody>
                    <a:bodyPr/>
                    <a:lstStyle/>
                    <a:p>
                      <a:r>
                        <a:rPr lang="en-US" dirty="0"/>
                        <a:t>0.008</a:t>
                      </a:r>
                    </a:p>
                  </a:txBody>
                  <a:tcPr/>
                </a:tc>
                <a:tc>
                  <a:txBody>
                    <a:bodyPr/>
                    <a:lstStyle/>
                    <a:p>
                      <a:r>
                        <a:rPr lang="en-US" dirty="0"/>
                        <a:t>0.008</a:t>
                      </a:r>
                    </a:p>
                  </a:txBody>
                  <a:tcPr/>
                </a:tc>
                <a:tc>
                  <a:txBody>
                    <a:bodyPr/>
                    <a:lstStyle/>
                    <a:p>
                      <a:r>
                        <a:rPr lang="en-US" dirty="0"/>
                        <a:t>0.009</a:t>
                      </a:r>
                    </a:p>
                  </a:txBody>
                  <a:tcPr/>
                </a:tc>
                <a:extLst>
                  <a:ext uri="{0D108BD9-81ED-4DB2-BD59-A6C34878D82A}">
                    <a16:rowId xmlns:a16="http://schemas.microsoft.com/office/drawing/2014/main" val="3068663847"/>
                  </a:ext>
                </a:extLst>
              </a:tr>
              <a:tr h="309934">
                <a:tc>
                  <a:txBody>
                    <a:bodyPr/>
                    <a:lstStyle/>
                    <a:p>
                      <a:r>
                        <a:rPr lang="en-US" dirty="0" err="1"/>
                        <a:t>Polycomb</a:t>
                      </a:r>
                      <a:r>
                        <a:rPr lang="en-US" dirty="0"/>
                        <a:t> repressed</a:t>
                      </a:r>
                    </a:p>
                  </a:txBody>
                  <a:tcPr/>
                </a:tc>
                <a:tc>
                  <a:txBody>
                    <a:bodyPr/>
                    <a:lstStyle/>
                    <a:p>
                      <a:r>
                        <a:rPr lang="en-US" dirty="0"/>
                        <a:t>0.098</a:t>
                      </a:r>
                    </a:p>
                  </a:txBody>
                  <a:tcPr/>
                </a:tc>
                <a:tc>
                  <a:txBody>
                    <a:bodyPr/>
                    <a:lstStyle/>
                    <a:p>
                      <a:r>
                        <a:rPr lang="en-US" dirty="0"/>
                        <a:t>0.192</a:t>
                      </a:r>
                    </a:p>
                  </a:txBody>
                  <a:tcPr/>
                </a:tc>
                <a:tc>
                  <a:txBody>
                    <a:bodyPr/>
                    <a:lstStyle/>
                    <a:p>
                      <a:r>
                        <a:rPr lang="en-US" dirty="0"/>
                        <a:t>0.090</a:t>
                      </a:r>
                    </a:p>
                  </a:txBody>
                  <a:tcPr/>
                </a:tc>
                <a:tc>
                  <a:txBody>
                    <a:bodyPr/>
                    <a:lstStyle/>
                    <a:p>
                      <a:r>
                        <a:rPr lang="en-US" dirty="0">
                          <a:solidFill>
                            <a:srgbClr val="FF0000"/>
                          </a:solidFill>
                        </a:rPr>
                        <a:t>0.578</a:t>
                      </a:r>
                    </a:p>
                  </a:txBody>
                  <a:tcPr/>
                </a:tc>
                <a:extLst>
                  <a:ext uri="{0D108BD9-81ED-4DB2-BD59-A6C34878D82A}">
                    <a16:rowId xmlns:a16="http://schemas.microsoft.com/office/drawing/2014/main" val="3583263049"/>
                  </a:ext>
                </a:extLst>
              </a:tr>
              <a:tr h="309934">
                <a:tc>
                  <a:txBody>
                    <a:bodyPr/>
                    <a:lstStyle/>
                    <a:p>
                      <a:r>
                        <a:rPr lang="en-US" dirty="0"/>
                        <a:t>Promoter flanking</a:t>
                      </a:r>
                    </a:p>
                  </a:txBody>
                  <a:tcPr/>
                </a:tc>
                <a:tc>
                  <a:txBody>
                    <a:bodyPr/>
                    <a:lstStyle/>
                    <a:p>
                      <a:r>
                        <a:rPr lang="en-US" dirty="0"/>
                        <a:t>0.005</a:t>
                      </a:r>
                    </a:p>
                  </a:txBody>
                  <a:tcPr/>
                </a:tc>
                <a:tc>
                  <a:txBody>
                    <a:bodyPr/>
                    <a:lstStyle/>
                    <a:p>
                      <a:r>
                        <a:rPr lang="en-US" dirty="0"/>
                        <a:t>0.006</a:t>
                      </a:r>
                    </a:p>
                  </a:txBody>
                  <a:tcPr/>
                </a:tc>
                <a:tc>
                  <a:txBody>
                    <a:bodyPr/>
                    <a:lstStyle/>
                    <a:p>
                      <a:r>
                        <a:rPr lang="en-US" dirty="0"/>
                        <a:t>0.005</a:t>
                      </a:r>
                    </a:p>
                  </a:txBody>
                  <a:tcPr/>
                </a:tc>
                <a:tc>
                  <a:txBody>
                    <a:bodyPr/>
                    <a:lstStyle/>
                    <a:p>
                      <a:r>
                        <a:rPr lang="en-US" dirty="0"/>
                        <a:t>0.006</a:t>
                      </a:r>
                    </a:p>
                  </a:txBody>
                  <a:tcPr/>
                </a:tc>
                <a:extLst>
                  <a:ext uri="{0D108BD9-81ED-4DB2-BD59-A6C34878D82A}">
                    <a16:rowId xmlns:a16="http://schemas.microsoft.com/office/drawing/2014/main" val="1232969465"/>
                  </a:ext>
                </a:extLst>
              </a:tr>
              <a:tr h="534954">
                <a:tc>
                  <a:txBody>
                    <a:bodyPr/>
                    <a:lstStyle/>
                    <a:p>
                      <a:r>
                        <a:rPr lang="en-US" dirty="0"/>
                        <a:t>Transcription associated</a:t>
                      </a:r>
                    </a:p>
                  </a:txBody>
                  <a:tcPr/>
                </a:tc>
                <a:tc>
                  <a:txBody>
                    <a:bodyPr/>
                    <a:lstStyle/>
                    <a:p>
                      <a:r>
                        <a:rPr lang="en-US" dirty="0"/>
                        <a:t>0.062</a:t>
                      </a:r>
                    </a:p>
                  </a:txBody>
                  <a:tcPr/>
                </a:tc>
                <a:tc>
                  <a:txBody>
                    <a:bodyPr/>
                    <a:lstStyle/>
                    <a:p>
                      <a:r>
                        <a:rPr lang="en-US" dirty="0"/>
                        <a:t>0.085</a:t>
                      </a:r>
                    </a:p>
                  </a:txBody>
                  <a:tcPr/>
                </a:tc>
                <a:tc>
                  <a:txBody>
                    <a:bodyPr/>
                    <a:lstStyle/>
                    <a:p>
                      <a:r>
                        <a:rPr lang="en-US" dirty="0"/>
                        <a:t>0.051</a:t>
                      </a:r>
                    </a:p>
                  </a:txBody>
                  <a:tcPr/>
                </a:tc>
                <a:tc>
                  <a:txBody>
                    <a:bodyPr/>
                    <a:lstStyle/>
                    <a:p>
                      <a:r>
                        <a:rPr lang="en-US" dirty="0"/>
                        <a:t>0.075</a:t>
                      </a:r>
                    </a:p>
                  </a:txBody>
                  <a:tcPr/>
                </a:tc>
                <a:extLst>
                  <a:ext uri="{0D108BD9-81ED-4DB2-BD59-A6C34878D82A}">
                    <a16:rowId xmlns:a16="http://schemas.microsoft.com/office/drawing/2014/main" val="103251274"/>
                  </a:ext>
                </a:extLst>
              </a:tr>
            </a:tbl>
          </a:graphicData>
        </a:graphic>
      </p:graphicFrame>
    </p:spTree>
    <p:extLst>
      <p:ext uri="{BB962C8B-B14F-4D97-AF65-F5344CB8AC3E}">
        <p14:creationId xmlns:p14="http://schemas.microsoft.com/office/powerpoint/2010/main" val="4294704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FBE22-4131-CD6C-8240-C871C640F344}"/>
              </a:ext>
            </a:extLst>
          </p:cNvPr>
          <p:cNvSpPr>
            <a:spLocks noGrp="1"/>
          </p:cNvSpPr>
          <p:nvPr>
            <p:ph type="title"/>
          </p:nvPr>
        </p:nvSpPr>
        <p:spPr/>
        <p:txBody>
          <a:bodyPr/>
          <a:lstStyle/>
          <a:p>
            <a:r>
              <a:rPr lang="en-US" dirty="0"/>
              <a:t>Outcome measures of top/bottom 242 mammalian </a:t>
            </a:r>
            <a:r>
              <a:rPr lang="en-US" dirty="0" err="1"/>
              <a:t>phyloP</a:t>
            </a:r>
            <a:r>
              <a:rPr lang="en-US" dirty="0"/>
              <a:t> scores</a:t>
            </a:r>
          </a:p>
        </p:txBody>
      </p:sp>
      <p:sp>
        <p:nvSpPr>
          <p:cNvPr id="3" name="Content Placeholder 2">
            <a:extLst>
              <a:ext uri="{FF2B5EF4-FFF2-40B4-BE49-F238E27FC236}">
                <a16:creationId xmlns:a16="http://schemas.microsoft.com/office/drawing/2014/main" id="{220E5A73-F567-4F18-92F8-31BCE902CF2D}"/>
              </a:ext>
            </a:extLst>
          </p:cNvPr>
          <p:cNvSpPr>
            <a:spLocks noGrp="1"/>
          </p:cNvSpPr>
          <p:nvPr>
            <p:ph idx="1"/>
          </p:nvPr>
        </p:nvSpPr>
        <p:spPr/>
        <p:txBody>
          <a:bodyPr/>
          <a:lstStyle/>
          <a:p>
            <a:pPr marL="0" indent="0">
              <a:buNone/>
            </a:pPr>
            <a:endParaRPr lang="en-US" dirty="0"/>
          </a:p>
        </p:txBody>
      </p:sp>
      <p:graphicFrame>
        <p:nvGraphicFramePr>
          <p:cNvPr id="4" name="Table 4">
            <a:extLst>
              <a:ext uri="{FF2B5EF4-FFF2-40B4-BE49-F238E27FC236}">
                <a16:creationId xmlns:a16="http://schemas.microsoft.com/office/drawing/2014/main" id="{8AE72ED9-93E2-9F26-DEA6-8E74EE622588}"/>
              </a:ext>
            </a:extLst>
          </p:cNvPr>
          <p:cNvGraphicFramePr>
            <a:graphicFrameLocks noGrp="1"/>
          </p:cNvGraphicFramePr>
          <p:nvPr>
            <p:extLst>
              <p:ext uri="{D42A27DB-BD31-4B8C-83A1-F6EECF244321}">
                <p14:modId xmlns:p14="http://schemas.microsoft.com/office/powerpoint/2010/main" val="1210018847"/>
              </p:ext>
            </p:extLst>
          </p:nvPr>
        </p:nvGraphicFramePr>
        <p:xfrm>
          <a:off x="360608" y="2710671"/>
          <a:ext cx="11187448" cy="1801428"/>
        </p:xfrm>
        <a:graphic>
          <a:graphicData uri="http://schemas.openxmlformats.org/drawingml/2006/table">
            <a:tbl>
              <a:tblPr firstRow="1" bandRow="1">
                <a:tableStyleId>{5C22544A-7EE6-4342-B048-85BDC9FD1C3A}</a:tableStyleId>
              </a:tblPr>
              <a:tblGrid>
                <a:gridCol w="4301544">
                  <a:extLst>
                    <a:ext uri="{9D8B030D-6E8A-4147-A177-3AD203B41FA5}">
                      <a16:colId xmlns:a16="http://schemas.microsoft.com/office/drawing/2014/main" val="1683287966"/>
                    </a:ext>
                  </a:extLst>
                </a:gridCol>
                <a:gridCol w="1416676">
                  <a:extLst>
                    <a:ext uri="{9D8B030D-6E8A-4147-A177-3AD203B41FA5}">
                      <a16:colId xmlns:a16="http://schemas.microsoft.com/office/drawing/2014/main" val="4094509904"/>
                    </a:ext>
                  </a:extLst>
                </a:gridCol>
                <a:gridCol w="1725769">
                  <a:extLst>
                    <a:ext uri="{9D8B030D-6E8A-4147-A177-3AD203B41FA5}">
                      <a16:colId xmlns:a16="http://schemas.microsoft.com/office/drawing/2014/main" val="1441268784"/>
                    </a:ext>
                  </a:extLst>
                </a:gridCol>
                <a:gridCol w="2086873">
                  <a:extLst>
                    <a:ext uri="{9D8B030D-6E8A-4147-A177-3AD203B41FA5}">
                      <a16:colId xmlns:a16="http://schemas.microsoft.com/office/drawing/2014/main" val="3966238501"/>
                    </a:ext>
                  </a:extLst>
                </a:gridCol>
                <a:gridCol w="1656586">
                  <a:extLst>
                    <a:ext uri="{9D8B030D-6E8A-4147-A177-3AD203B41FA5}">
                      <a16:colId xmlns:a16="http://schemas.microsoft.com/office/drawing/2014/main" val="213619883"/>
                    </a:ext>
                  </a:extLst>
                </a:gridCol>
              </a:tblGrid>
              <a:tr h="320912">
                <a:tc>
                  <a:txBody>
                    <a:bodyPr/>
                    <a:lstStyle/>
                    <a:p>
                      <a:r>
                        <a:rPr lang="en-US" dirty="0"/>
                        <a:t>Outcome</a:t>
                      </a:r>
                    </a:p>
                  </a:txBody>
                  <a:tcPr/>
                </a:tc>
                <a:tc>
                  <a:txBody>
                    <a:bodyPr/>
                    <a:lstStyle/>
                    <a:p>
                      <a:r>
                        <a:rPr lang="en-US" dirty="0"/>
                        <a:t>Top 10%</a:t>
                      </a:r>
                    </a:p>
                  </a:txBody>
                  <a:tcPr/>
                </a:tc>
                <a:tc>
                  <a:txBody>
                    <a:bodyPr/>
                    <a:lstStyle/>
                    <a:p>
                      <a:r>
                        <a:rPr lang="en-US" dirty="0"/>
                        <a:t>Bottom 10%</a:t>
                      </a:r>
                    </a:p>
                  </a:txBody>
                  <a:tcPr/>
                </a:tc>
                <a:tc>
                  <a:txBody>
                    <a:bodyPr/>
                    <a:lstStyle/>
                    <a:p>
                      <a:r>
                        <a:rPr lang="en-US" dirty="0"/>
                        <a:t>Top 25%</a:t>
                      </a:r>
                    </a:p>
                  </a:txBody>
                  <a:tcPr/>
                </a:tc>
                <a:tc>
                  <a:txBody>
                    <a:bodyPr/>
                    <a:lstStyle/>
                    <a:p>
                      <a:r>
                        <a:rPr lang="en-US" dirty="0"/>
                        <a:t>Bottom 25%</a:t>
                      </a:r>
                    </a:p>
                  </a:txBody>
                  <a:tcPr/>
                </a:tc>
                <a:extLst>
                  <a:ext uri="{0D108BD9-81ED-4DB2-BD59-A6C34878D82A}">
                    <a16:rowId xmlns:a16="http://schemas.microsoft.com/office/drawing/2014/main" val="2281893238"/>
                  </a:ext>
                </a:extLst>
              </a:tr>
              <a:tr h="309934">
                <a:tc>
                  <a:txBody>
                    <a:bodyPr/>
                    <a:lstStyle/>
                    <a:p>
                      <a:r>
                        <a:rPr lang="en-US" dirty="0" err="1"/>
                        <a:t>wgCERES_score_nosig</a:t>
                      </a:r>
                      <a:endParaRPr lang="en-US" dirty="0"/>
                    </a:p>
                  </a:txBody>
                  <a:tcPr/>
                </a:tc>
                <a:tc>
                  <a:txBody>
                    <a:bodyPr/>
                    <a:lstStyle/>
                    <a:p>
                      <a:r>
                        <a:rPr lang="en-US" dirty="0"/>
                        <a:t>-0.01252202</a:t>
                      </a:r>
                    </a:p>
                  </a:txBody>
                  <a:tcPr/>
                </a:tc>
                <a:tc>
                  <a:txBody>
                    <a:bodyPr/>
                    <a:lstStyle/>
                    <a:p>
                      <a:r>
                        <a:rPr lang="en-US" dirty="0"/>
                        <a:t>0.05540752</a:t>
                      </a:r>
                    </a:p>
                  </a:txBody>
                  <a:tcPr/>
                </a:tc>
                <a:tc>
                  <a:txBody>
                    <a:bodyPr/>
                    <a:lstStyle/>
                    <a:p>
                      <a:r>
                        <a:rPr lang="en-US" dirty="0"/>
                        <a:t>0.007660683</a:t>
                      </a:r>
                    </a:p>
                  </a:txBody>
                  <a:tcPr/>
                </a:tc>
                <a:tc>
                  <a:txBody>
                    <a:bodyPr/>
                    <a:lstStyle/>
                    <a:p>
                      <a:r>
                        <a:rPr lang="en-US" dirty="0"/>
                        <a:t>0.06887374</a:t>
                      </a:r>
                    </a:p>
                  </a:txBody>
                  <a:tcPr/>
                </a:tc>
                <a:extLst>
                  <a:ext uri="{0D108BD9-81ED-4DB2-BD59-A6C34878D82A}">
                    <a16:rowId xmlns:a16="http://schemas.microsoft.com/office/drawing/2014/main" val="410670244"/>
                  </a:ext>
                </a:extLst>
              </a:tr>
              <a:tr h="534954">
                <a:tc>
                  <a:txBody>
                    <a:bodyPr/>
                    <a:lstStyle/>
                    <a:p>
                      <a:r>
                        <a:rPr lang="en-US" dirty="0"/>
                        <a:t>Dhs_0_1_wg</a:t>
                      </a:r>
                    </a:p>
                  </a:txBody>
                  <a:tcPr/>
                </a:tc>
                <a:tc>
                  <a:txBody>
                    <a:bodyPr/>
                    <a:lstStyle/>
                    <a:p>
                      <a:r>
                        <a:rPr lang="en-US" dirty="0"/>
                        <a:t>0.02411168</a:t>
                      </a:r>
                    </a:p>
                  </a:txBody>
                  <a:tcPr/>
                </a:tc>
                <a:tc>
                  <a:txBody>
                    <a:bodyPr/>
                    <a:lstStyle/>
                    <a:p>
                      <a:r>
                        <a:rPr lang="en-US" dirty="0"/>
                        <a:t>0.01865482</a:t>
                      </a:r>
                    </a:p>
                  </a:txBody>
                  <a:tcPr/>
                </a:tc>
                <a:tc>
                  <a:txBody>
                    <a:bodyPr/>
                    <a:lstStyle/>
                    <a:p>
                      <a:r>
                        <a:rPr lang="en-US" dirty="0"/>
                        <a:t>0.0271066</a:t>
                      </a:r>
                    </a:p>
                  </a:txBody>
                  <a:tcPr/>
                </a:tc>
                <a:tc>
                  <a:txBody>
                    <a:bodyPr/>
                    <a:lstStyle/>
                    <a:p>
                      <a:r>
                        <a:rPr lang="en-US" dirty="0"/>
                        <a:t>0.02050761</a:t>
                      </a:r>
                    </a:p>
                  </a:txBody>
                  <a:tcPr/>
                </a:tc>
                <a:extLst>
                  <a:ext uri="{0D108BD9-81ED-4DB2-BD59-A6C34878D82A}">
                    <a16:rowId xmlns:a16="http://schemas.microsoft.com/office/drawing/2014/main" val="2334611366"/>
                  </a:ext>
                </a:extLst>
              </a:tr>
              <a:tr h="534954">
                <a:tc>
                  <a:txBody>
                    <a:bodyPr/>
                    <a:lstStyle/>
                    <a:p>
                      <a:r>
                        <a:rPr lang="en-US" dirty="0" err="1"/>
                        <a:t>pValue</a:t>
                      </a:r>
                      <a:r>
                        <a:rPr lang="en-US" dirty="0"/>
                        <a:t> (-log10)</a:t>
                      </a:r>
                    </a:p>
                  </a:txBody>
                  <a:tcPr/>
                </a:tc>
                <a:tc>
                  <a:txBody>
                    <a:bodyPr/>
                    <a:lstStyle/>
                    <a:p>
                      <a:r>
                        <a:rPr lang="en-US" dirty="0"/>
                        <a:t>5.275745</a:t>
                      </a:r>
                    </a:p>
                  </a:txBody>
                  <a:tcPr/>
                </a:tc>
                <a:tc>
                  <a:txBody>
                    <a:bodyPr/>
                    <a:lstStyle/>
                    <a:p>
                      <a:r>
                        <a:rPr lang="en-US" dirty="0"/>
                        <a:t>1.827</a:t>
                      </a:r>
                    </a:p>
                  </a:txBody>
                  <a:tcPr/>
                </a:tc>
                <a:tc>
                  <a:txBody>
                    <a:bodyPr/>
                    <a:lstStyle/>
                    <a:p>
                      <a:r>
                        <a:rPr lang="en-US" dirty="0"/>
                        <a:t>3.905</a:t>
                      </a:r>
                    </a:p>
                  </a:txBody>
                  <a:tcPr/>
                </a:tc>
                <a:tc>
                  <a:txBody>
                    <a:bodyPr/>
                    <a:lstStyle/>
                    <a:p>
                      <a:r>
                        <a:rPr lang="en-US" dirty="0"/>
                        <a:t>4.373</a:t>
                      </a:r>
                    </a:p>
                  </a:txBody>
                  <a:tcPr/>
                </a:tc>
                <a:extLst>
                  <a:ext uri="{0D108BD9-81ED-4DB2-BD59-A6C34878D82A}">
                    <a16:rowId xmlns:a16="http://schemas.microsoft.com/office/drawing/2014/main" val="4055389320"/>
                  </a:ext>
                </a:extLst>
              </a:tr>
            </a:tbl>
          </a:graphicData>
        </a:graphic>
      </p:graphicFrame>
    </p:spTree>
    <p:extLst>
      <p:ext uri="{BB962C8B-B14F-4D97-AF65-F5344CB8AC3E}">
        <p14:creationId xmlns:p14="http://schemas.microsoft.com/office/powerpoint/2010/main" val="2920715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FBE22-4131-CD6C-8240-C871C640F344}"/>
              </a:ext>
            </a:extLst>
          </p:cNvPr>
          <p:cNvSpPr>
            <a:spLocks noGrp="1"/>
          </p:cNvSpPr>
          <p:nvPr>
            <p:ph type="title"/>
          </p:nvPr>
        </p:nvSpPr>
        <p:spPr/>
        <p:txBody>
          <a:bodyPr/>
          <a:lstStyle/>
          <a:p>
            <a:r>
              <a:rPr lang="en-US" dirty="0" err="1"/>
              <a:t>chromHMM</a:t>
            </a:r>
            <a:r>
              <a:rPr lang="en-US" dirty="0"/>
              <a:t> of top/bottom 46 primate </a:t>
            </a:r>
            <a:r>
              <a:rPr lang="en-US" dirty="0" err="1"/>
              <a:t>phyloP</a:t>
            </a:r>
            <a:r>
              <a:rPr lang="en-US" dirty="0"/>
              <a:t> scores</a:t>
            </a:r>
          </a:p>
        </p:txBody>
      </p:sp>
      <p:sp>
        <p:nvSpPr>
          <p:cNvPr id="3" name="Content Placeholder 2">
            <a:extLst>
              <a:ext uri="{FF2B5EF4-FFF2-40B4-BE49-F238E27FC236}">
                <a16:creationId xmlns:a16="http://schemas.microsoft.com/office/drawing/2014/main" id="{220E5A73-F567-4F18-92F8-31BCE902CF2D}"/>
              </a:ext>
            </a:extLst>
          </p:cNvPr>
          <p:cNvSpPr>
            <a:spLocks noGrp="1"/>
          </p:cNvSpPr>
          <p:nvPr>
            <p:ph idx="1"/>
          </p:nvPr>
        </p:nvSpPr>
        <p:spPr/>
        <p:txBody>
          <a:bodyPr/>
          <a:lstStyle/>
          <a:p>
            <a:pPr marL="0" indent="0">
              <a:buNone/>
            </a:pPr>
            <a:endParaRPr lang="en-US" dirty="0"/>
          </a:p>
        </p:txBody>
      </p:sp>
      <p:graphicFrame>
        <p:nvGraphicFramePr>
          <p:cNvPr id="4" name="Table 4">
            <a:extLst>
              <a:ext uri="{FF2B5EF4-FFF2-40B4-BE49-F238E27FC236}">
                <a16:creationId xmlns:a16="http://schemas.microsoft.com/office/drawing/2014/main" id="{8AE72ED9-93E2-9F26-DEA6-8E74EE622588}"/>
              </a:ext>
            </a:extLst>
          </p:cNvPr>
          <p:cNvGraphicFramePr>
            <a:graphicFrameLocks noGrp="1"/>
          </p:cNvGraphicFramePr>
          <p:nvPr>
            <p:extLst>
              <p:ext uri="{D42A27DB-BD31-4B8C-83A1-F6EECF244321}">
                <p14:modId xmlns:p14="http://schemas.microsoft.com/office/powerpoint/2010/main" val="2165949154"/>
              </p:ext>
            </p:extLst>
          </p:nvPr>
        </p:nvGraphicFramePr>
        <p:xfrm>
          <a:off x="419100" y="1825625"/>
          <a:ext cx="11353800" cy="4348480"/>
        </p:xfrm>
        <a:graphic>
          <a:graphicData uri="http://schemas.openxmlformats.org/drawingml/2006/table">
            <a:tbl>
              <a:tblPr firstRow="1" bandRow="1">
                <a:tableStyleId>{5C22544A-7EE6-4342-B048-85BDC9FD1C3A}</a:tableStyleId>
              </a:tblPr>
              <a:tblGrid>
                <a:gridCol w="5936758">
                  <a:extLst>
                    <a:ext uri="{9D8B030D-6E8A-4147-A177-3AD203B41FA5}">
                      <a16:colId xmlns:a16="http://schemas.microsoft.com/office/drawing/2014/main" val="1683287966"/>
                    </a:ext>
                  </a:extLst>
                </a:gridCol>
                <a:gridCol w="1295293">
                  <a:extLst>
                    <a:ext uri="{9D8B030D-6E8A-4147-A177-3AD203B41FA5}">
                      <a16:colId xmlns:a16="http://schemas.microsoft.com/office/drawing/2014/main" val="4094509904"/>
                    </a:ext>
                  </a:extLst>
                </a:gridCol>
                <a:gridCol w="1451207">
                  <a:extLst>
                    <a:ext uri="{9D8B030D-6E8A-4147-A177-3AD203B41FA5}">
                      <a16:colId xmlns:a16="http://schemas.microsoft.com/office/drawing/2014/main" val="601093055"/>
                    </a:ext>
                  </a:extLst>
                </a:gridCol>
                <a:gridCol w="1388661">
                  <a:extLst>
                    <a:ext uri="{9D8B030D-6E8A-4147-A177-3AD203B41FA5}">
                      <a16:colId xmlns:a16="http://schemas.microsoft.com/office/drawing/2014/main" val="939493218"/>
                    </a:ext>
                  </a:extLst>
                </a:gridCol>
                <a:gridCol w="1281881">
                  <a:extLst>
                    <a:ext uri="{9D8B030D-6E8A-4147-A177-3AD203B41FA5}">
                      <a16:colId xmlns:a16="http://schemas.microsoft.com/office/drawing/2014/main" val="3351230718"/>
                    </a:ext>
                  </a:extLst>
                </a:gridCol>
              </a:tblGrid>
              <a:tr h="444938">
                <a:tc>
                  <a:txBody>
                    <a:bodyPr/>
                    <a:lstStyle/>
                    <a:p>
                      <a:r>
                        <a:rPr lang="en-US" dirty="0" err="1"/>
                        <a:t>chromHMM</a:t>
                      </a:r>
                      <a:r>
                        <a:rPr lang="en-US" dirty="0"/>
                        <a:t> category</a:t>
                      </a:r>
                    </a:p>
                  </a:txBody>
                  <a:tcPr/>
                </a:tc>
                <a:tc>
                  <a:txBody>
                    <a:bodyPr/>
                    <a:lstStyle/>
                    <a:p>
                      <a:r>
                        <a:rPr lang="en-US" dirty="0"/>
                        <a:t>Top 10%</a:t>
                      </a:r>
                    </a:p>
                  </a:txBody>
                  <a:tcPr/>
                </a:tc>
                <a:tc>
                  <a:txBody>
                    <a:bodyPr/>
                    <a:lstStyle/>
                    <a:p>
                      <a:r>
                        <a:rPr lang="en-US" dirty="0"/>
                        <a:t>Bottom 10%</a:t>
                      </a:r>
                    </a:p>
                  </a:txBody>
                  <a:tcPr/>
                </a:tc>
                <a:tc>
                  <a:txBody>
                    <a:bodyPr/>
                    <a:lstStyle/>
                    <a:p>
                      <a:r>
                        <a:rPr lang="en-US" dirty="0"/>
                        <a:t>Top 25%</a:t>
                      </a:r>
                    </a:p>
                  </a:txBody>
                  <a:tcPr/>
                </a:tc>
                <a:tc>
                  <a:txBody>
                    <a:bodyPr/>
                    <a:lstStyle/>
                    <a:p>
                      <a:r>
                        <a:rPr lang="en-US" dirty="0"/>
                        <a:t>Bottom 25%</a:t>
                      </a:r>
                    </a:p>
                  </a:txBody>
                  <a:tcPr/>
                </a:tc>
                <a:extLst>
                  <a:ext uri="{0D108BD9-81ED-4DB2-BD59-A6C34878D82A}">
                    <a16:rowId xmlns:a16="http://schemas.microsoft.com/office/drawing/2014/main" val="2281893238"/>
                  </a:ext>
                </a:extLst>
              </a:tr>
              <a:tr h="370840">
                <a:tc>
                  <a:txBody>
                    <a:bodyPr/>
                    <a:lstStyle/>
                    <a:p>
                      <a:r>
                        <a:rPr lang="en-US" dirty="0"/>
                        <a:t>Active Promoter</a:t>
                      </a:r>
                    </a:p>
                  </a:txBody>
                  <a:tcPr/>
                </a:tc>
                <a:tc>
                  <a:txBody>
                    <a:bodyPr/>
                    <a:lstStyle/>
                    <a:p>
                      <a:r>
                        <a:rPr lang="en-US" dirty="0"/>
                        <a:t>0.180</a:t>
                      </a:r>
                    </a:p>
                  </a:txBody>
                  <a:tcPr/>
                </a:tc>
                <a:tc>
                  <a:txBody>
                    <a:bodyPr/>
                    <a:lstStyle/>
                    <a:p>
                      <a:r>
                        <a:rPr lang="en-US" dirty="0"/>
                        <a:t>0.182</a:t>
                      </a:r>
                    </a:p>
                  </a:txBody>
                  <a:tcPr/>
                </a:tc>
                <a:tc>
                  <a:txBody>
                    <a:bodyPr/>
                    <a:lstStyle/>
                    <a:p>
                      <a:r>
                        <a:rPr lang="en-US" dirty="0"/>
                        <a:t>0.184</a:t>
                      </a:r>
                    </a:p>
                  </a:txBody>
                  <a:tcPr/>
                </a:tc>
                <a:tc>
                  <a:txBody>
                    <a:bodyPr/>
                    <a:lstStyle/>
                    <a:p>
                      <a:r>
                        <a:rPr lang="en-US" dirty="0">
                          <a:solidFill>
                            <a:srgbClr val="FF0000"/>
                          </a:solidFill>
                        </a:rPr>
                        <a:t>0.194</a:t>
                      </a:r>
                    </a:p>
                  </a:txBody>
                  <a:tcPr/>
                </a:tc>
                <a:extLst>
                  <a:ext uri="{0D108BD9-81ED-4DB2-BD59-A6C34878D82A}">
                    <a16:rowId xmlns:a16="http://schemas.microsoft.com/office/drawing/2014/main" val="410670244"/>
                  </a:ext>
                </a:extLst>
              </a:tr>
              <a:tr h="370840">
                <a:tc>
                  <a:txBody>
                    <a:bodyPr/>
                    <a:lstStyle/>
                    <a:p>
                      <a:r>
                        <a:rPr lang="en-US" dirty="0"/>
                        <a:t>Candidate Strong Enhancer</a:t>
                      </a:r>
                    </a:p>
                  </a:txBody>
                  <a:tcPr/>
                </a:tc>
                <a:tc>
                  <a:txBody>
                    <a:bodyPr/>
                    <a:lstStyle/>
                    <a:p>
                      <a:r>
                        <a:rPr lang="en-US" dirty="0"/>
                        <a:t>0.213</a:t>
                      </a:r>
                    </a:p>
                  </a:txBody>
                  <a:tcPr/>
                </a:tc>
                <a:tc>
                  <a:txBody>
                    <a:bodyPr/>
                    <a:lstStyle/>
                    <a:p>
                      <a:r>
                        <a:rPr lang="en-US" dirty="0"/>
                        <a:t>0.071</a:t>
                      </a:r>
                    </a:p>
                  </a:txBody>
                  <a:tcPr/>
                </a:tc>
                <a:tc>
                  <a:txBody>
                    <a:bodyPr/>
                    <a:lstStyle/>
                    <a:p>
                      <a:r>
                        <a:rPr lang="en-US" dirty="0">
                          <a:solidFill>
                            <a:srgbClr val="FF0000"/>
                          </a:solidFill>
                        </a:rPr>
                        <a:t>0.210</a:t>
                      </a:r>
                    </a:p>
                  </a:txBody>
                  <a:tcPr/>
                </a:tc>
                <a:tc>
                  <a:txBody>
                    <a:bodyPr/>
                    <a:lstStyle/>
                    <a:p>
                      <a:r>
                        <a:rPr lang="en-US" dirty="0"/>
                        <a:t>0.096</a:t>
                      </a:r>
                    </a:p>
                  </a:txBody>
                  <a:tcPr/>
                </a:tc>
                <a:extLst>
                  <a:ext uri="{0D108BD9-81ED-4DB2-BD59-A6C34878D82A}">
                    <a16:rowId xmlns:a16="http://schemas.microsoft.com/office/drawing/2014/main" val="2334611366"/>
                  </a:ext>
                </a:extLst>
              </a:tr>
              <a:tr h="370840">
                <a:tc>
                  <a:txBody>
                    <a:bodyPr/>
                    <a:lstStyle/>
                    <a:p>
                      <a:r>
                        <a:rPr lang="en-US" dirty="0"/>
                        <a:t>Candidate Weak Enhancer</a:t>
                      </a:r>
                    </a:p>
                  </a:txBody>
                  <a:tcPr/>
                </a:tc>
                <a:tc>
                  <a:txBody>
                    <a:bodyPr/>
                    <a:lstStyle/>
                    <a:p>
                      <a:r>
                        <a:rPr lang="en-US" dirty="0">
                          <a:solidFill>
                            <a:srgbClr val="FF0000"/>
                          </a:solidFill>
                        </a:rPr>
                        <a:t>0.231</a:t>
                      </a:r>
                    </a:p>
                  </a:txBody>
                  <a:tcPr/>
                </a:tc>
                <a:tc>
                  <a:txBody>
                    <a:bodyPr/>
                    <a:lstStyle/>
                    <a:p>
                      <a:r>
                        <a:rPr lang="en-US" dirty="0">
                          <a:solidFill>
                            <a:srgbClr val="FF0000"/>
                          </a:solidFill>
                        </a:rPr>
                        <a:t>0.204</a:t>
                      </a:r>
                    </a:p>
                  </a:txBody>
                  <a:tcPr/>
                </a:tc>
                <a:tc>
                  <a:txBody>
                    <a:bodyPr/>
                    <a:lstStyle/>
                    <a:p>
                      <a:r>
                        <a:rPr lang="en-US" dirty="0">
                          <a:solidFill>
                            <a:srgbClr val="FF0000"/>
                          </a:solidFill>
                        </a:rPr>
                        <a:t>0.218</a:t>
                      </a:r>
                    </a:p>
                  </a:txBody>
                  <a:tcPr/>
                </a:tc>
                <a:tc>
                  <a:txBody>
                    <a:bodyPr/>
                    <a:lstStyle/>
                    <a:p>
                      <a:r>
                        <a:rPr lang="en-US" dirty="0">
                          <a:solidFill>
                            <a:srgbClr val="FF0000"/>
                          </a:solidFill>
                        </a:rPr>
                        <a:t>0.201</a:t>
                      </a:r>
                    </a:p>
                  </a:txBody>
                  <a:tcPr/>
                </a:tc>
                <a:extLst>
                  <a:ext uri="{0D108BD9-81ED-4DB2-BD59-A6C34878D82A}">
                    <a16:rowId xmlns:a16="http://schemas.microsoft.com/office/drawing/2014/main" val="4055389320"/>
                  </a:ext>
                </a:extLst>
              </a:tr>
              <a:tr h="370840">
                <a:tc>
                  <a:txBody>
                    <a:bodyPr/>
                    <a:lstStyle/>
                    <a:p>
                      <a:r>
                        <a:rPr lang="en-US" dirty="0"/>
                        <a:t>Distal CTCF/Candidate Insulator</a:t>
                      </a:r>
                    </a:p>
                  </a:txBody>
                  <a:tcPr/>
                </a:tc>
                <a:tc>
                  <a:txBody>
                    <a:bodyPr/>
                    <a:lstStyle/>
                    <a:p>
                      <a:r>
                        <a:rPr lang="en-US" dirty="0"/>
                        <a:t>0.127</a:t>
                      </a:r>
                    </a:p>
                  </a:txBody>
                  <a:tcPr/>
                </a:tc>
                <a:tc>
                  <a:txBody>
                    <a:bodyPr/>
                    <a:lstStyle/>
                    <a:p>
                      <a:r>
                        <a:rPr lang="en-US" dirty="0"/>
                        <a:t>0.152</a:t>
                      </a:r>
                    </a:p>
                  </a:txBody>
                  <a:tcPr/>
                </a:tc>
                <a:tc>
                  <a:txBody>
                    <a:bodyPr/>
                    <a:lstStyle/>
                    <a:p>
                      <a:r>
                        <a:rPr lang="en-US" dirty="0"/>
                        <a:t>0.160</a:t>
                      </a:r>
                    </a:p>
                  </a:txBody>
                  <a:tcPr/>
                </a:tc>
                <a:tc>
                  <a:txBody>
                    <a:bodyPr/>
                    <a:lstStyle/>
                    <a:p>
                      <a:r>
                        <a:rPr lang="en-US" dirty="0"/>
                        <a:t>0.173</a:t>
                      </a:r>
                    </a:p>
                  </a:txBody>
                  <a:tcPr/>
                </a:tc>
                <a:extLst>
                  <a:ext uri="{0D108BD9-81ED-4DB2-BD59-A6C34878D82A}">
                    <a16:rowId xmlns:a16="http://schemas.microsoft.com/office/drawing/2014/main" val="1394061452"/>
                  </a:ext>
                </a:extLst>
              </a:tr>
              <a:tr h="370840">
                <a:tc>
                  <a:txBody>
                    <a:bodyPr/>
                    <a:lstStyle/>
                    <a:p>
                      <a:r>
                        <a:rPr lang="en-US" dirty="0"/>
                        <a:t>Heterochromatin/Repetitive/Copy Number Variation</a:t>
                      </a:r>
                    </a:p>
                  </a:txBody>
                  <a:tcPr/>
                </a:tc>
                <a:tc>
                  <a:txBody>
                    <a:bodyPr/>
                    <a:lstStyle/>
                    <a:p>
                      <a:r>
                        <a:rPr lang="en-US" dirty="0"/>
                        <a:t>0.031</a:t>
                      </a:r>
                    </a:p>
                  </a:txBody>
                  <a:tcPr/>
                </a:tc>
                <a:tc>
                  <a:txBody>
                    <a:bodyPr/>
                    <a:lstStyle/>
                    <a:p>
                      <a:r>
                        <a:rPr lang="en-US" dirty="0"/>
                        <a:t>0.030</a:t>
                      </a:r>
                    </a:p>
                  </a:txBody>
                  <a:tcPr/>
                </a:tc>
                <a:tc>
                  <a:txBody>
                    <a:bodyPr/>
                    <a:lstStyle/>
                    <a:p>
                      <a:r>
                        <a:rPr lang="en-US" dirty="0"/>
                        <a:t>0.029</a:t>
                      </a:r>
                    </a:p>
                  </a:txBody>
                  <a:tcPr/>
                </a:tc>
                <a:tc>
                  <a:txBody>
                    <a:bodyPr/>
                    <a:lstStyle/>
                    <a:p>
                      <a:r>
                        <a:rPr lang="en-US" dirty="0"/>
                        <a:t>0.030</a:t>
                      </a:r>
                    </a:p>
                  </a:txBody>
                  <a:tcPr/>
                </a:tc>
                <a:extLst>
                  <a:ext uri="{0D108BD9-81ED-4DB2-BD59-A6C34878D82A}">
                    <a16:rowId xmlns:a16="http://schemas.microsoft.com/office/drawing/2014/main" val="2874980031"/>
                  </a:ext>
                </a:extLst>
              </a:tr>
              <a:tr h="370840">
                <a:tc>
                  <a:txBody>
                    <a:bodyPr/>
                    <a:lstStyle/>
                    <a:p>
                      <a:r>
                        <a:rPr lang="en-US" dirty="0"/>
                        <a:t>Inactive Promoter</a:t>
                      </a:r>
                    </a:p>
                  </a:txBody>
                  <a:tcPr/>
                </a:tc>
                <a:tc>
                  <a:txBody>
                    <a:bodyPr/>
                    <a:lstStyle/>
                    <a:p>
                      <a:r>
                        <a:rPr lang="en-US" dirty="0"/>
                        <a:t>0.036</a:t>
                      </a:r>
                    </a:p>
                  </a:txBody>
                  <a:tcPr/>
                </a:tc>
                <a:tc>
                  <a:txBody>
                    <a:bodyPr/>
                    <a:lstStyle/>
                    <a:p>
                      <a:r>
                        <a:rPr lang="en-US" dirty="0"/>
                        <a:t>0.055</a:t>
                      </a:r>
                    </a:p>
                  </a:txBody>
                  <a:tcPr/>
                </a:tc>
                <a:tc>
                  <a:txBody>
                    <a:bodyPr/>
                    <a:lstStyle/>
                    <a:p>
                      <a:r>
                        <a:rPr lang="en-US" dirty="0"/>
                        <a:t>0.039</a:t>
                      </a:r>
                    </a:p>
                  </a:txBody>
                  <a:tcPr/>
                </a:tc>
                <a:tc>
                  <a:txBody>
                    <a:bodyPr/>
                    <a:lstStyle/>
                    <a:p>
                      <a:r>
                        <a:rPr lang="en-US" dirty="0"/>
                        <a:t>0.056</a:t>
                      </a:r>
                    </a:p>
                  </a:txBody>
                  <a:tcPr/>
                </a:tc>
                <a:extLst>
                  <a:ext uri="{0D108BD9-81ED-4DB2-BD59-A6C34878D82A}">
                    <a16:rowId xmlns:a16="http://schemas.microsoft.com/office/drawing/2014/main" val="3502667163"/>
                  </a:ext>
                </a:extLst>
              </a:tr>
              <a:tr h="370840">
                <a:tc>
                  <a:txBody>
                    <a:bodyPr/>
                    <a:lstStyle/>
                    <a:p>
                      <a:r>
                        <a:rPr lang="en-US" dirty="0"/>
                        <a:t>Low activity proximal to active states</a:t>
                      </a:r>
                    </a:p>
                  </a:txBody>
                  <a:tcPr/>
                </a:tc>
                <a:tc>
                  <a:txBody>
                    <a:bodyPr/>
                    <a:lstStyle/>
                    <a:p>
                      <a:r>
                        <a:rPr lang="en-US" dirty="0"/>
                        <a:t>0.007</a:t>
                      </a:r>
                    </a:p>
                  </a:txBody>
                  <a:tcPr/>
                </a:tc>
                <a:tc>
                  <a:txBody>
                    <a:bodyPr/>
                    <a:lstStyle/>
                    <a:p>
                      <a:r>
                        <a:rPr lang="en-US" dirty="0"/>
                        <a:t>0.010</a:t>
                      </a:r>
                    </a:p>
                  </a:txBody>
                  <a:tcPr/>
                </a:tc>
                <a:tc>
                  <a:txBody>
                    <a:bodyPr/>
                    <a:lstStyle/>
                    <a:p>
                      <a:r>
                        <a:rPr lang="en-US" dirty="0"/>
                        <a:t>0.007</a:t>
                      </a:r>
                    </a:p>
                  </a:txBody>
                  <a:tcPr/>
                </a:tc>
                <a:tc>
                  <a:txBody>
                    <a:bodyPr/>
                    <a:lstStyle/>
                    <a:p>
                      <a:r>
                        <a:rPr lang="en-US" dirty="0"/>
                        <a:t>0.009</a:t>
                      </a:r>
                    </a:p>
                  </a:txBody>
                  <a:tcPr/>
                </a:tc>
                <a:extLst>
                  <a:ext uri="{0D108BD9-81ED-4DB2-BD59-A6C34878D82A}">
                    <a16:rowId xmlns:a16="http://schemas.microsoft.com/office/drawing/2014/main" val="3068663847"/>
                  </a:ext>
                </a:extLst>
              </a:tr>
              <a:tr h="370840">
                <a:tc>
                  <a:txBody>
                    <a:bodyPr/>
                    <a:lstStyle/>
                    <a:p>
                      <a:r>
                        <a:rPr lang="en-US" dirty="0" err="1"/>
                        <a:t>Polycomb</a:t>
                      </a:r>
                      <a:r>
                        <a:rPr lang="en-US" dirty="0"/>
                        <a:t> repressed</a:t>
                      </a:r>
                    </a:p>
                  </a:txBody>
                  <a:tcPr/>
                </a:tc>
                <a:tc>
                  <a:txBody>
                    <a:bodyPr/>
                    <a:lstStyle/>
                    <a:p>
                      <a:r>
                        <a:rPr lang="en-US" dirty="0"/>
                        <a:t>0.093</a:t>
                      </a:r>
                    </a:p>
                  </a:txBody>
                  <a:tcPr/>
                </a:tc>
                <a:tc>
                  <a:txBody>
                    <a:bodyPr/>
                    <a:lstStyle/>
                    <a:p>
                      <a:r>
                        <a:rPr lang="en-US" dirty="0">
                          <a:solidFill>
                            <a:srgbClr val="FF0000"/>
                          </a:solidFill>
                        </a:rPr>
                        <a:t>0.200</a:t>
                      </a:r>
                    </a:p>
                  </a:txBody>
                  <a:tcPr/>
                </a:tc>
                <a:tc>
                  <a:txBody>
                    <a:bodyPr/>
                    <a:lstStyle/>
                    <a:p>
                      <a:r>
                        <a:rPr lang="en-US" dirty="0"/>
                        <a:t>0.084</a:t>
                      </a:r>
                    </a:p>
                  </a:txBody>
                  <a:tcPr/>
                </a:tc>
                <a:tc>
                  <a:txBody>
                    <a:bodyPr/>
                    <a:lstStyle/>
                    <a:p>
                      <a:r>
                        <a:rPr lang="en-US" dirty="0"/>
                        <a:t>0.165</a:t>
                      </a:r>
                    </a:p>
                  </a:txBody>
                  <a:tcPr/>
                </a:tc>
                <a:extLst>
                  <a:ext uri="{0D108BD9-81ED-4DB2-BD59-A6C34878D82A}">
                    <a16:rowId xmlns:a16="http://schemas.microsoft.com/office/drawing/2014/main" val="3583263049"/>
                  </a:ext>
                </a:extLst>
              </a:tr>
              <a:tr h="370840">
                <a:tc>
                  <a:txBody>
                    <a:bodyPr/>
                    <a:lstStyle/>
                    <a:p>
                      <a:r>
                        <a:rPr lang="en-US" dirty="0"/>
                        <a:t>Promoter flanking</a:t>
                      </a:r>
                    </a:p>
                  </a:txBody>
                  <a:tcPr/>
                </a:tc>
                <a:tc>
                  <a:txBody>
                    <a:bodyPr/>
                    <a:lstStyle/>
                    <a:p>
                      <a:r>
                        <a:rPr lang="en-US" dirty="0"/>
                        <a:t>0.008</a:t>
                      </a:r>
                    </a:p>
                  </a:txBody>
                  <a:tcPr/>
                </a:tc>
                <a:tc>
                  <a:txBody>
                    <a:bodyPr/>
                    <a:lstStyle/>
                    <a:p>
                      <a:r>
                        <a:rPr lang="en-US" dirty="0"/>
                        <a:t>0.008</a:t>
                      </a:r>
                    </a:p>
                  </a:txBody>
                  <a:tcPr/>
                </a:tc>
                <a:tc>
                  <a:txBody>
                    <a:bodyPr/>
                    <a:lstStyle/>
                    <a:p>
                      <a:r>
                        <a:rPr lang="en-US" dirty="0"/>
                        <a:t>0.006</a:t>
                      </a:r>
                    </a:p>
                  </a:txBody>
                  <a:tcPr/>
                </a:tc>
                <a:tc>
                  <a:txBody>
                    <a:bodyPr/>
                    <a:lstStyle/>
                    <a:p>
                      <a:r>
                        <a:rPr lang="en-US" dirty="0"/>
                        <a:t>0.007</a:t>
                      </a:r>
                    </a:p>
                  </a:txBody>
                  <a:tcPr/>
                </a:tc>
                <a:extLst>
                  <a:ext uri="{0D108BD9-81ED-4DB2-BD59-A6C34878D82A}">
                    <a16:rowId xmlns:a16="http://schemas.microsoft.com/office/drawing/2014/main" val="1232969465"/>
                  </a:ext>
                </a:extLst>
              </a:tr>
              <a:tr h="370840">
                <a:tc>
                  <a:txBody>
                    <a:bodyPr/>
                    <a:lstStyle/>
                    <a:p>
                      <a:r>
                        <a:rPr lang="en-US" dirty="0"/>
                        <a:t>Transcription associated</a:t>
                      </a:r>
                    </a:p>
                  </a:txBody>
                  <a:tcPr/>
                </a:tc>
                <a:tc>
                  <a:txBody>
                    <a:bodyPr/>
                    <a:lstStyle/>
                    <a:p>
                      <a:r>
                        <a:rPr lang="en-US" dirty="0"/>
                        <a:t>0.0735</a:t>
                      </a:r>
                    </a:p>
                  </a:txBody>
                  <a:tcPr/>
                </a:tc>
                <a:tc>
                  <a:txBody>
                    <a:bodyPr/>
                    <a:lstStyle/>
                    <a:p>
                      <a:r>
                        <a:rPr lang="en-US" dirty="0"/>
                        <a:t>0.088</a:t>
                      </a:r>
                    </a:p>
                  </a:txBody>
                  <a:tcPr/>
                </a:tc>
                <a:tc>
                  <a:txBody>
                    <a:bodyPr/>
                    <a:lstStyle/>
                    <a:p>
                      <a:r>
                        <a:rPr lang="en-US" dirty="0"/>
                        <a:t>0.062</a:t>
                      </a:r>
                    </a:p>
                  </a:txBody>
                  <a:tcPr/>
                </a:tc>
                <a:tc>
                  <a:txBody>
                    <a:bodyPr/>
                    <a:lstStyle/>
                    <a:p>
                      <a:r>
                        <a:rPr lang="en-US" dirty="0"/>
                        <a:t>0.069</a:t>
                      </a:r>
                    </a:p>
                  </a:txBody>
                  <a:tcPr/>
                </a:tc>
                <a:extLst>
                  <a:ext uri="{0D108BD9-81ED-4DB2-BD59-A6C34878D82A}">
                    <a16:rowId xmlns:a16="http://schemas.microsoft.com/office/drawing/2014/main" val="103251274"/>
                  </a:ext>
                </a:extLst>
              </a:tr>
            </a:tbl>
          </a:graphicData>
        </a:graphic>
      </p:graphicFrame>
    </p:spTree>
    <p:extLst>
      <p:ext uri="{BB962C8B-B14F-4D97-AF65-F5344CB8AC3E}">
        <p14:creationId xmlns:p14="http://schemas.microsoft.com/office/powerpoint/2010/main" val="2278954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3ED93-A7D6-B554-8469-151A9E58D8E6}"/>
              </a:ext>
            </a:extLst>
          </p:cNvPr>
          <p:cNvSpPr>
            <a:spLocks noGrp="1"/>
          </p:cNvSpPr>
          <p:nvPr>
            <p:ph type="title"/>
          </p:nvPr>
        </p:nvSpPr>
        <p:spPr/>
        <p:txBody>
          <a:bodyPr/>
          <a:lstStyle/>
          <a:p>
            <a:endParaRPr lang="en-US"/>
          </a:p>
        </p:txBody>
      </p:sp>
      <p:pic>
        <p:nvPicPr>
          <p:cNvPr id="5" name="Content Placeholder 4" descr="Diagram&#10;&#10;Description automatically generated with low confidence">
            <a:extLst>
              <a:ext uri="{FF2B5EF4-FFF2-40B4-BE49-F238E27FC236}">
                <a16:creationId xmlns:a16="http://schemas.microsoft.com/office/drawing/2014/main" id="{8434169B-CCD8-952A-6B24-E22DBC86639D}"/>
              </a:ext>
            </a:extLst>
          </p:cNvPr>
          <p:cNvPicPr>
            <a:picLocks noGrp="1" noChangeAspect="1"/>
          </p:cNvPicPr>
          <p:nvPr>
            <p:ph idx="1"/>
          </p:nvPr>
        </p:nvPicPr>
        <p:blipFill>
          <a:blip r:embed="rId2"/>
          <a:stretch>
            <a:fillRect/>
          </a:stretch>
        </p:blipFill>
        <p:spPr>
          <a:xfrm>
            <a:off x="3043223" y="0"/>
            <a:ext cx="6105554" cy="6858000"/>
          </a:xfrm>
        </p:spPr>
      </p:pic>
    </p:spTree>
    <p:extLst>
      <p:ext uri="{BB962C8B-B14F-4D97-AF65-F5344CB8AC3E}">
        <p14:creationId xmlns:p14="http://schemas.microsoft.com/office/powerpoint/2010/main" val="2825420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E4AE-9D7C-6B70-A240-A3D12AE52E99}"/>
              </a:ext>
            </a:extLst>
          </p:cNvPr>
          <p:cNvSpPr>
            <a:spLocks noGrp="1"/>
          </p:cNvSpPr>
          <p:nvPr>
            <p:ph type="title"/>
          </p:nvPr>
        </p:nvSpPr>
        <p:spPr/>
        <p:txBody>
          <a:bodyPr/>
          <a:lstStyle/>
          <a:p>
            <a:r>
              <a:rPr lang="en-US" dirty="0" err="1"/>
              <a:t>HiC</a:t>
            </a:r>
            <a:r>
              <a:rPr lang="en-US" dirty="0"/>
              <a:t> results</a:t>
            </a:r>
          </a:p>
        </p:txBody>
      </p:sp>
      <p:pic>
        <p:nvPicPr>
          <p:cNvPr id="5" name="Content Placeholder 4" descr="Graphical user interface&#10;&#10;Description automatically generated with low confidence">
            <a:extLst>
              <a:ext uri="{FF2B5EF4-FFF2-40B4-BE49-F238E27FC236}">
                <a16:creationId xmlns:a16="http://schemas.microsoft.com/office/drawing/2014/main" id="{EDEC24EB-6E6B-88D2-133D-2B6CD9BFB800}"/>
              </a:ext>
            </a:extLst>
          </p:cNvPr>
          <p:cNvPicPr>
            <a:picLocks noGrp="1" noChangeAspect="1"/>
          </p:cNvPicPr>
          <p:nvPr>
            <p:ph idx="1"/>
          </p:nvPr>
        </p:nvPicPr>
        <p:blipFill>
          <a:blip r:embed="rId2"/>
          <a:stretch>
            <a:fillRect/>
          </a:stretch>
        </p:blipFill>
        <p:spPr>
          <a:xfrm>
            <a:off x="838200" y="1994956"/>
            <a:ext cx="10515600" cy="3062649"/>
          </a:xfrm>
        </p:spPr>
      </p:pic>
    </p:spTree>
    <p:extLst>
      <p:ext uri="{BB962C8B-B14F-4D97-AF65-F5344CB8AC3E}">
        <p14:creationId xmlns:p14="http://schemas.microsoft.com/office/powerpoint/2010/main" val="4115222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FBE22-4131-CD6C-8240-C871C640F344}"/>
              </a:ext>
            </a:extLst>
          </p:cNvPr>
          <p:cNvSpPr>
            <a:spLocks noGrp="1"/>
          </p:cNvSpPr>
          <p:nvPr>
            <p:ph type="title"/>
          </p:nvPr>
        </p:nvSpPr>
        <p:spPr/>
        <p:txBody>
          <a:bodyPr/>
          <a:lstStyle/>
          <a:p>
            <a:r>
              <a:rPr lang="en-US" dirty="0"/>
              <a:t>Outcome measures of top/bottom 46 primate </a:t>
            </a:r>
            <a:r>
              <a:rPr lang="en-US" dirty="0" err="1"/>
              <a:t>phyloP</a:t>
            </a:r>
            <a:r>
              <a:rPr lang="en-US" dirty="0"/>
              <a:t> scores</a:t>
            </a:r>
          </a:p>
        </p:txBody>
      </p:sp>
      <p:sp>
        <p:nvSpPr>
          <p:cNvPr id="3" name="Content Placeholder 2">
            <a:extLst>
              <a:ext uri="{FF2B5EF4-FFF2-40B4-BE49-F238E27FC236}">
                <a16:creationId xmlns:a16="http://schemas.microsoft.com/office/drawing/2014/main" id="{220E5A73-F567-4F18-92F8-31BCE902CF2D}"/>
              </a:ext>
            </a:extLst>
          </p:cNvPr>
          <p:cNvSpPr>
            <a:spLocks noGrp="1"/>
          </p:cNvSpPr>
          <p:nvPr>
            <p:ph idx="1"/>
          </p:nvPr>
        </p:nvSpPr>
        <p:spPr/>
        <p:txBody>
          <a:bodyPr/>
          <a:lstStyle/>
          <a:p>
            <a:pPr marL="0" indent="0">
              <a:buNone/>
            </a:pPr>
            <a:endParaRPr lang="en-US" dirty="0"/>
          </a:p>
        </p:txBody>
      </p:sp>
      <p:graphicFrame>
        <p:nvGraphicFramePr>
          <p:cNvPr id="4" name="Table 4">
            <a:extLst>
              <a:ext uri="{FF2B5EF4-FFF2-40B4-BE49-F238E27FC236}">
                <a16:creationId xmlns:a16="http://schemas.microsoft.com/office/drawing/2014/main" id="{8AE72ED9-93E2-9F26-DEA6-8E74EE622588}"/>
              </a:ext>
            </a:extLst>
          </p:cNvPr>
          <p:cNvGraphicFramePr>
            <a:graphicFrameLocks noGrp="1"/>
          </p:cNvGraphicFramePr>
          <p:nvPr>
            <p:extLst>
              <p:ext uri="{D42A27DB-BD31-4B8C-83A1-F6EECF244321}">
                <p14:modId xmlns:p14="http://schemas.microsoft.com/office/powerpoint/2010/main" val="2123916608"/>
              </p:ext>
            </p:extLst>
          </p:nvPr>
        </p:nvGraphicFramePr>
        <p:xfrm>
          <a:off x="360608" y="2710671"/>
          <a:ext cx="11187448" cy="1801428"/>
        </p:xfrm>
        <a:graphic>
          <a:graphicData uri="http://schemas.openxmlformats.org/drawingml/2006/table">
            <a:tbl>
              <a:tblPr firstRow="1" bandRow="1">
                <a:tableStyleId>{5C22544A-7EE6-4342-B048-85BDC9FD1C3A}</a:tableStyleId>
              </a:tblPr>
              <a:tblGrid>
                <a:gridCol w="4301544">
                  <a:extLst>
                    <a:ext uri="{9D8B030D-6E8A-4147-A177-3AD203B41FA5}">
                      <a16:colId xmlns:a16="http://schemas.microsoft.com/office/drawing/2014/main" val="1683287966"/>
                    </a:ext>
                  </a:extLst>
                </a:gridCol>
                <a:gridCol w="1416676">
                  <a:extLst>
                    <a:ext uri="{9D8B030D-6E8A-4147-A177-3AD203B41FA5}">
                      <a16:colId xmlns:a16="http://schemas.microsoft.com/office/drawing/2014/main" val="4094509904"/>
                    </a:ext>
                  </a:extLst>
                </a:gridCol>
                <a:gridCol w="1725769">
                  <a:extLst>
                    <a:ext uri="{9D8B030D-6E8A-4147-A177-3AD203B41FA5}">
                      <a16:colId xmlns:a16="http://schemas.microsoft.com/office/drawing/2014/main" val="1441268784"/>
                    </a:ext>
                  </a:extLst>
                </a:gridCol>
                <a:gridCol w="2086873">
                  <a:extLst>
                    <a:ext uri="{9D8B030D-6E8A-4147-A177-3AD203B41FA5}">
                      <a16:colId xmlns:a16="http://schemas.microsoft.com/office/drawing/2014/main" val="3966238501"/>
                    </a:ext>
                  </a:extLst>
                </a:gridCol>
                <a:gridCol w="1656586">
                  <a:extLst>
                    <a:ext uri="{9D8B030D-6E8A-4147-A177-3AD203B41FA5}">
                      <a16:colId xmlns:a16="http://schemas.microsoft.com/office/drawing/2014/main" val="213619883"/>
                    </a:ext>
                  </a:extLst>
                </a:gridCol>
              </a:tblGrid>
              <a:tr h="320912">
                <a:tc>
                  <a:txBody>
                    <a:bodyPr/>
                    <a:lstStyle/>
                    <a:p>
                      <a:r>
                        <a:rPr lang="en-US" dirty="0"/>
                        <a:t>Outcome</a:t>
                      </a:r>
                    </a:p>
                  </a:txBody>
                  <a:tcPr/>
                </a:tc>
                <a:tc>
                  <a:txBody>
                    <a:bodyPr/>
                    <a:lstStyle/>
                    <a:p>
                      <a:r>
                        <a:rPr lang="en-US" dirty="0"/>
                        <a:t>Top 10%</a:t>
                      </a:r>
                    </a:p>
                  </a:txBody>
                  <a:tcPr/>
                </a:tc>
                <a:tc>
                  <a:txBody>
                    <a:bodyPr/>
                    <a:lstStyle/>
                    <a:p>
                      <a:r>
                        <a:rPr lang="en-US" dirty="0"/>
                        <a:t>Bottom 10%</a:t>
                      </a:r>
                    </a:p>
                  </a:txBody>
                  <a:tcPr/>
                </a:tc>
                <a:tc>
                  <a:txBody>
                    <a:bodyPr/>
                    <a:lstStyle/>
                    <a:p>
                      <a:r>
                        <a:rPr lang="en-US" dirty="0"/>
                        <a:t>Top 25%</a:t>
                      </a:r>
                    </a:p>
                  </a:txBody>
                  <a:tcPr/>
                </a:tc>
                <a:tc>
                  <a:txBody>
                    <a:bodyPr/>
                    <a:lstStyle/>
                    <a:p>
                      <a:r>
                        <a:rPr lang="en-US" dirty="0"/>
                        <a:t>Bottom 25%</a:t>
                      </a:r>
                    </a:p>
                  </a:txBody>
                  <a:tcPr/>
                </a:tc>
                <a:extLst>
                  <a:ext uri="{0D108BD9-81ED-4DB2-BD59-A6C34878D82A}">
                    <a16:rowId xmlns:a16="http://schemas.microsoft.com/office/drawing/2014/main" val="2281893238"/>
                  </a:ext>
                </a:extLst>
              </a:tr>
              <a:tr h="309934">
                <a:tc>
                  <a:txBody>
                    <a:bodyPr/>
                    <a:lstStyle/>
                    <a:p>
                      <a:r>
                        <a:rPr lang="en-US" dirty="0" err="1"/>
                        <a:t>wgCERES_score_nosig</a:t>
                      </a:r>
                      <a:endParaRPr lang="en-US" dirty="0"/>
                    </a:p>
                  </a:txBody>
                  <a:tcPr/>
                </a:tc>
                <a:tc>
                  <a:txBody>
                    <a:bodyPr/>
                    <a:lstStyle/>
                    <a:p>
                      <a:r>
                        <a:rPr lang="en-US" dirty="0"/>
                        <a:t>0.1830151</a:t>
                      </a:r>
                    </a:p>
                  </a:txBody>
                  <a:tcPr/>
                </a:tc>
                <a:tc>
                  <a:txBody>
                    <a:bodyPr/>
                    <a:lstStyle/>
                    <a:p>
                      <a:r>
                        <a:rPr lang="en-US" dirty="0"/>
                        <a:t>-0.06633533</a:t>
                      </a:r>
                    </a:p>
                  </a:txBody>
                  <a:tcPr/>
                </a:tc>
                <a:tc>
                  <a:txBody>
                    <a:bodyPr/>
                    <a:lstStyle/>
                    <a:p>
                      <a:r>
                        <a:rPr lang="en-US" dirty="0"/>
                        <a:t>0.1242989</a:t>
                      </a:r>
                    </a:p>
                  </a:txBody>
                  <a:tcPr/>
                </a:tc>
                <a:tc>
                  <a:txBody>
                    <a:bodyPr/>
                    <a:lstStyle/>
                    <a:p>
                      <a:r>
                        <a:rPr lang="en-US" dirty="0"/>
                        <a:t>-0.06382778</a:t>
                      </a:r>
                    </a:p>
                  </a:txBody>
                  <a:tcPr/>
                </a:tc>
                <a:extLst>
                  <a:ext uri="{0D108BD9-81ED-4DB2-BD59-A6C34878D82A}">
                    <a16:rowId xmlns:a16="http://schemas.microsoft.com/office/drawing/2014/main" val="410670244"/>
                  </a:ext>
                </a:extLst>
              </a:tr>
              <a:tr h="534954">
                <a:tc>
                  <a:txBody>
                    <a:bodyPr/>
                    <a:lstStyle/>
                    <a:p>
                      <a:r>
                        <a:rPr lang="en-US" dirty="0"/>
                        <a:t>Dhs_0_1_wg</a:t>
                      </a:r>
                    </a:p>
                  </a:txBody>
                  <a:tcPr/>
                </a:tc>
                <a:tc>
                  <a:txBody>
                    <a:bodyPr/>
                    <a:lstStyle/>
                    <a:p>
                      <a:r>
                        <a:rPr lang="en-US" dirty="0"/>
                        <a:t>0.02327028</a:t>
                      </a:r>
                    </a:p>
                  </a:txBody>
                  <a:tcPr/>
                </a:tc>
                <a:tc>
                  <a:txBody>
                    <a:bodyPr/>
                    <a:lstStyle/>
                    <a:p>
                      <a:r>
                        <a:rPr lang="en-US" dirty="0"/>
                        <a:t>0.0261324</a:t>
                      </a:r>
                    </a:p>
                  </a:txBody>
                  <a:tcPr/>
                </a:tc>
                <a:tc>
                  <a:txBody>
                    <a:bodyPr/>
                    <a:lstStyle/>
                    <a:p>
                      <a:r>
                        <a:rPr lang="en-US" dirty="0"/>
                        <a:t>0.02419355</a:t>
                      </a:r>
                    </a:p>
                  </a:txBody>
                  <a:tcPr/>
                </a:tc>
                <a:tc>
                  <a:txBody>
                    <a:bodyPr/>
                    <a:lstStyle/>
                    <a:p>
                      <a:r>
                        <a:rPr lang="en-US" dirty="0"/>
                        <a:t>0.02723019</a:t>
                      </a:r>
                    </a:p>
                  </a:txBody>
                  <a:tcPr/>
                </a:tc>
                <a:extLst>
                  <a:ext uri="{0D108BD9-81ED-4DB2-BD59-A6C34878D82A}">
                    <a16:rowId xmlns:a16="http://schemas.microsoft.com/office/drawing/2014/main" val="2334611366"/>
                  </a:ext>
                </a:extLst>
              </a:tr>
              <a:tr h="534954">
                <a:tc>
                  <a:txBody>
                    <a:bodyPr/>
                    <a:lstStyle/>
                    <a:p>
                      <a:r>
                        <a:rPr lang="en-US" dirty="0" err="1"/>
                        <a:t>pValue</a:t>
                      </a:r>
                      <a:endParaRPr lang="en-US" dirty="0"/>
                    </a:p>
                  </a:txBody>
                  <a:tcPr/>
                </a:tc>
                <a:tc>
                  <a:txBody>
                    <a:bodyPr/>
                    <a:lstStyle/>
                    <a:p>
                      <a:r>
                        <a:rPr lang="en-US" dirty="0"/>
                        <a:t>3.944105</a:t>
                      </a:r>
                    </a:p>
                  </a:txBody>
                  <a:tcPr/>
                </a:tc>
                <a:tc>
                  <a:txBody>
                    <a:bodyPr/>
                    <a:lstStyle/>
                    <a:p>
                      <a:r>
                        <a:rPr lang="en-US" dirty="0"/>
                        <a:t>4.881663</a:t>
                      </a:r>
                    </a:p>
                  </a:txBody>
                  <a:tcPr/>
                </a:tc>
                <a:tc>
                  <a:txBody>
                    <a:bodyPr/>
                    <a:lstStyle/>
                    <a:p>
                      <a:r>
                        <a:rPr lang="en-US" dirty="0"/>
                        <a:t>4.512804</a:t>
                      </a:r>
                    </a:p>
                  </a:txBody>
                  <a:tcPr/>
                </a:tc>
                <a:tc>
                  <a:txBody>
                    <a:bodyPr/>
                    <a:lstStyle/>
                    <a:p>
                      <a:r>
                        <a:rPr lang="en-US" dirty="0"/>
                        <a:t>5.202045</a:t>
                      </a:r>
                    </a:p>
                  </a:txBody>
                  <a:tcPr/>
                </a:tc>
                <a:extLst>
                  <a:ext uri="{0D108BD9-81ED-4DB2-BD59-A6C34878D82A}">
                    <a16:rowId xmlns:a16="http://schemas.microsoft.com/office/drawing/2014/main" val="4055389320"/>
                  </a:ext>
                </a:extLst>
              </a:tr>
            </a:tbl>
          </a:graphicData>
        </a:graphic>
      </p:graphicFrame>
    </p:spTree>
    <p:extLst>
      <p:ext uri="{BB962C8B-B14F-4D97-AF65-F5344CB8AC3E}">
        <p14:creationId xmlns:p14="http://schemas.microsoft.com/office/powerpoint/2010/main" val="2374938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FBE22-4131-CD6C-8240-C871C640F344}"/>
              </a:ext>
            </a:extLst>
          </p:cNvPr>
          <p:cNvSpPr>
            <a:spLocks noGrp="1"/>
          </p:cNvSpPr>
          <p:nvPr>
            <p:ph type="title"/>
          </p:nvPr>
        </p:nvSpPr>
        <p:spPr/>
        <p:txBody>
          <a:bodyPr/>
          <a:lstStyle/>
          <a:p>
            <a:r>
              <a:rPr lang="en-US" dirty="0" err="1"/>
              <a:t>chromHMM</a:t>
            </a:r>
            <a:r>
              <a:rPr lang="en-US" dirty="0"/>
              <a:t> of top/bottom 46 placental </a:t>
            </a:r>
            <a:r>
              <a:rPr lang="en-US" dirty="0" err="1"/>
              <a:t>phyloP</a:t>
            </a:r>
            <a:r>
              <a:rPr lang="en-US" dirty="0"/>
              <a:t> scores</a:t>
            </a:r>
          </a:p>
        </p:txBody>
      </p:sp>
      <p:sp>
        <p:nvSpPr>
          <p:cNvPr id="3" name="Content Placeholder 2">
            <a:extLst>
              <a:ext uri="{FF2B5EF4-FFF2-40B4-BE49-F238E27FC236}">
                <a16:creationId xmlns:a16="http://schemas.microsoft.com/office/drawing/2014/main" id="{220E5A73-F567-4F18-92F8-31BCE902CF2D}"/>
              </a:ext>
            </a:extLst>
          </p:cNvPr>
          <p:cNvSpPr>
            <a:spLocks noGrp="1"/>
          </p:cNvSpPr>
          <p:nvPr>
            <p:ph idx="1"/>
          </p:nvPr>
        </p:nvSpPr>
        <p:spPr/>
        <p:txBody>
          <a:bodyPr/>
          <a:lstStyle/>
          <a:p>
            <a:pPr marL="0" indent="0">
              <a:buNone/>
            </a:pPr>
            <a:endParaRPr lang="en-US" dirty="0"/>
          </a:p>
        </p:txBody>
      </p:sp>
      <p:graphicFrame>
        <p:nvGraphicFramePr>
          <p:cNvPr id="4" name="Table 4">
            <a:extLst>
              <a:ext uri="{FF2B5EF4-FFF2-40B4-BE49-F238E27FC236}">
                <a16:creationId xmlns:a16="http://schemas.microsoft.com/office/drawing/2014/main" id="{8AE72ED9-93E2-9F26-DEA6-8E74EE622588}"/>
              </a:ext>
            </a:extLst>
          </p:cNvPr>
          <p:cNvGraphicFramePr>
            <a:graphicFrameLocks noGrp="1"/>
          </p:cNvGraphicFramePr>
          <p:nvPr>
            <p:extLst>
              <p:ext uri="{D42A27DB-BD31-4B8C-83A1-F6EECF244321}">
                <p14:modId xmlns:p14="http://schemas.microsoft.com/office/powerpoint/2010/main" val="3997743183"/>
              </p:ext>
            </p:extLst>
          </p:nvPr>
        </p:nvGraphicFramePr>
        <p:xfrm>
          <a:off x="489397" y="1825625"/>
          <a:ext cx="11294770" cy="4079240"/>
        </p:xfrm>
        <a:graphic>
          <a:graphicData uri="http://schemas.openxmlformats.org/drawingml/2006/table">
            <a:tbl>
              <a:tblPr firstRow="1" bandRow="1">
                <a:tableStyleId>{5C22544A-7EE6-4342-B048-85BDC9FD1C3A}</a:tableStyleId>
              </a:tblPr>
              <a:tblGrid>
                <a:gridCol w="5267459">
                  <a:extLst>
                    <a:ext uri="{9D8B030D-6E8A-4147-A177-3AD203B41FA5}">
                      <a16:colId xmlns:a16="http://schemas.microsoft.com/office/drawing/2014/main" val="1683287966"/>
                    </a:ext>
                  </a:extLst>
                </a:gridCol>
                <a:gridCol w="1532586">
                  <a:extLst>
                    <a:ext uri="{9D8B030D-6E8A-4147-A177-3AD203B41FA5}">
                      <a16:colId xmlns:a16="http://schemas.microsoft.com/office/drawing/2014/main" val="4094509904"/>
                    </a:ext>
                  </a:extLst>
                </a:gridCol>
                <a:gridCol w="1700012">
                  <a:extLst>
                    <a:ext uri="{9D8B030D-6E8A-4147-A177-3AD203B41FA5}">
                      <a16:colId xmlns:a16="http://schemas.microsoft.com/office/drawing/2014/main" val="2364753811"/>
                    </a:ext>
                  </a:extLst>
                </a:gridCol>
                <a:gridCol w="1197735">
                  <a:extLst>
                    <a:ext uri="{9D8B030D-6E8A-4147-A177-3AD203B41FA5}">
                      <a16:colId xmlns:a16="http://schemas.microsoft.com/office/drawing/2014/main" val="3729216180"/>
                    </a:ext>
                  </a:extLst>
                </a:gridCol>
                <a:gridCol w="1596978">
                  <a:extLst>
                    <a:ext uri="{9D8B030D-6E8A-4147-A177-3AD203B41FA5}">
                      <a16:colId xmlns:a16="http://schemas.microsoft.com/office/drawing/2014/main" val="2160568185"/>
                    </a:ext>
                  </a:extLst>
                </a:gridCol>
              </a:tblGrid>
              <a:tr h="370840">
                <a:tc>
                  <a:txBody>
                    <a:bodyPr/>
                    <a:lstStyle/>
                    <a:p>
                      <a:r>
                        <a:rPr lang="en-US" dirty="0" err="1"/>
                        <a:t>chromHMM</a:t>
                      </a:r>
                      <a:r>
                        <a:rPr lang="en-US" dirty="0"/>
                        <a:t> category</a:t>
                      </a:r>
                    </a:p>
                  </a:txBody>
                  <a:tcPr/>
                </a:tc>
                <a:tc>
                  <a:txBody>
                    <a:bodyPr/>
                    <a:lstStyle/>
                    <a:p>
                      <a:r>
                        <a:rPr lang="en-US" dirty="0"/>
                        <a:t>Top 10%</a:t>
                      </a:r>
                    </a:p>
                  </a:txBody>
                  <a:tcPr/>
                </a:tc>
                <a:tc>
                  <a:txBody>
                    <a:bodyPr/>
                    <a:lstStyle/>
                    <a:p>
                      <a:r>
                        <a:rPr lang="en-US" dirty="0"/>
                        <a:t>Bottom 10%</a:t>
                      </a:r>
                    </a:p>
                  </a:txBody>
                  <a:tcPr/>
                </a:tc>
                <a:tc>
                  <a:txBody>
                    <a:bodyPr/>
                    <a:lstStyle/>
                    <a:p>
                      <a:r>
                        <a:rPr lang="en-US" dirty="0"/>
                        <a:t>Top 25%</a:t>
                      </a:r>
                    </a:p>
                  </a:txBody>
                  <a:tcPr/>
                </a:tc>
                <a:tc>
                  <a:txBody>
                    <a:bodyPr/>
                    <a:lstStyle/>
                    <a:p>
                      <a:r>
                        <a:rPr lang="en-US" dirty="0"/>
                        <a:t>Bottom 25%</a:t>
                      </a:r>
                    </a:p>
                  </a:txBody>
                  <a:tcPr/>
                </a:tc>
                <a:extLst>
                  <a:ext uri="{0D108BD9-81ED-4DB2-BD59-A6C34878D82A}">
                    <a16:rowId xmlns:a16="http://schemas.microsoft.com/office/drawing/2014/main" val="2281893238"/>
                  </a:ext>
                </a:extLst>
              </a:tr>
              <a:tr h="370840">
                <a:tc>
                  <a:txBody>
                    <a:bodyPr/>
                    <a:lstStyle/>
                    <a:p>
                      <a:r>
                        <a:rPr lang="en-US" dirty="0"/>
                        <a:t>Active Promoter</a:t>
                      </a:r>
                    </a:p>
                  </a:txBody>
                  <a:tcPr/>
                </a:tc>
                <a:tc>
                  <a:txBody>
                    <a:bodyPr/>
                    <a:lstStyle/>
                    <a:p>
                      <a:r>
                        <a:rPr lang="en-US" dirty="0">
                          <a:solidFill>
                            <a:srgbClr val="FF0000"/>
                          </a:solidFill>
                        </a:rPr>
                        <a:t>0.249</a:t>
                      </a:r>
                    </a:p>
                  </a:txBody>
                  <a:tcPr/>
                </a:tc>
                <a:tc>
                  <a:txBody>
                    <a:bodyPr/>
                    <a:lstStyle/>
                    <a:p>
                      <a:r>
                        <a:rPr lang="en-US" dirty="0"/>
                        <a:t>0.140</a:t>
                      </a:r>
                    </a:p>
                  </a:txBody>
                  <a:tcPr/>
                </a:tc>
                <a:tc>
                  <a:txBody>
                    <a:bodyPr/>
                    <a:lstStyle/>
                    <a:p>
                      <a:r>
                        <a:rPr lang="en-US" dirty="0">
                          <a:solidFill>
                            <a:srgbClr val="FF0000"/>
                          </a:solidFill>
                        </a:rPr>
                        <a:t>0.260</a:t>
                      </a:r>
                    </a:p>
                  </a:txBody>
                  <a:tcPr/>
                </a:tc>
                <a:tc>
                  <a:txBody>
                    <a:bodyPr/>
                    <a:lstStyle/>
                    <a:p>
                      <a:r>
                        <a:rPr lang="en-US" dirty="0"/>
                        <a:t>0.154</a:t>
                      </a:r>
                    </a:p>
                  </a:txBody>
                  <a:tcPr/>
                </a:tc>
                <a:extLst>
                  <a:ext uri="{0D108BD9-81ED-4DB2-BD59-A6C34878D82A}">
                    <a16:rowId xmlns:a16="http://schemas.microsoft.com/office/drawing/2014/main" val="410670244"/>
                  </a:ext>
                </a:extLst>
              </a:tr>
              <a:tr h="370840">
                <a:tc>
                  <a:txBody>
                    <a:bodyPr/>
                    <a:lstStyle/>
                    <a:p>
                      <a:r>
                        <a:rPr lang="en-US" dirty="0"/>
                        <a:t>Candidate Strong Enhancer</a:t>
                      </a:r>
                    </a:p>
                  </a:txBody>
                  <a:tcPr/>
                </a:tc>
                <a:tc>
                  <a:txBody>
                    <a:bodyPr/>
                    <a:lstStyle/>
                    <a:p>
                      <a:r>
                        <a:rPr lang="en-US" dirty="0"/>
                        <a:t>0.162</a:t>
                      </a:r>
                    </a:p>
                  </a:txBody>
                  <a:tcPr/>
                </a:tc>
                <a:tc>
                  <a:txBody>
                    <a:bodyPr/>
                    <a:lstStyle/>
                    <a:p>
                      <a:r>
                        <a:rPr lang="en-US" dirty="0"/>
                        <a:t>0.077</a:t>
                      </a:r>
                    </a:p>
                  </a:txBody>
                  <a:tcPr/>
                </a:tc>
                <a:tc>
                  <a:txBody>
                    <a:bodyPr/>
                    <a:lstStyle/>
                    <a:p>
                      <a:r>
                        <a:rPr lang="en-US" dirty="0"/>
                        <a:t>0.169</a:t>
                      </a:r>
                    </a:p>
                  </a:txBody>
                  <a:tcPr/>
                </a:tc>
                <a:tc>
                  <a:txBody>
                    <a:bodyPr/>
                    <a:lstStyle/>
                    <a:p>
                      <a:r>
                        <a:rPr lang="en-US" dirty="0"/>
                        <a:t>0.106</a:t>
                      </a:r>
                    </a:p>
                  </a:txBody>
                  <a:tcPr/>
                </a:tc>
                <a:extLst>
                  <a:ext uri="{0D108BD9-81ED-4DB2-BD59-A6C34878D82A}">
                    <a16:rowId xmlns:a16="http://schemas.microsoft.com/office/drawing/2014/main" val="2334611366"/>
                  </a:ext>
                </a:extLst>
              </a:tr>
              <a:tr h="370840">
                <a:tc>
                  <a:txBody>
                    <a:bodyPr/>
                    <a:lstStyle/>
                    <a:p>
                      <a:r>
                        <a:rPr lang="en-US" dirty="0"/>
                        <a:t>Candidate Weak Enhancer</a:t>
                      </a:r>
                    </a:p>
                  </a:txBody>
                  <a:tcPr/>
                </a:tc>
                <a:tc>
                  <a:txBody>
                    <a:bodyPr/>
                    <a:lstStyle/>
                    <a:p>
                      <a:r>
                        <a:rPr lang="en-US" dirty="0"/>
                        <a:t>0.197</a:t>
                      </a:r>
                    </a:p>
                  </a:txBody>
                  <a:tcPr/>
                </a:tc>
                <a:tc>
                  <a:txBody>
                    <a:bodyPr/>
                    <a:lstStyle/>
                    <a:p>
                      <a:r>
                        <a:rPr lang="en-US" dirty="0"/>
                        <a:t>0.203</a:t>
                      </a:r>
                    </a:p>
                  </a:txBody>
                  <a:tcPr/>
                </a:tc>
                <a:tc>
                  <a:txBody>
                    <a:bodyPr/>
                    <a:lstStyle/>
                    <a:p>
                      <a:r>
                        <a:rPr lang="en-US" dirty="0"/>
                        <a:t>0.191</a:t>
                      </a:r>
                    </a:p>
                  </a:txBody>
                  <a:tcPr/>
                </a:tc>
                <a:tc>
                  <a:txBody>
                    <a:bodyPr/>
                    <a:lstStyle/>
                    <a:p>
                      <a:r>
                        <a:rPr lang="en-US" dirty="0">
                          <a:solidFill>
                            <a:srgbClr val="FF0000"/>
                          </a:solidFill>
                        </a:rPr>
                        <a:t>0.207</a:t>
                      </a:r>
                    </a:p>
                  </a:txBody>
                  <a:tcPr/>
                </a:tc>
                <a:extLst>
                  <a:ext uri="{0D108BD9-81ED-4DB2-BD59-A6C34878D82A}">
                    <a16:rowId xmlns:a16="http://schemas.microsoft.com/office/drawing/2014/main" val="4055389320"/>
                  </a:ext>
                </a:extLst>
              </a:tr>
              <a:tr h="370840">
                <a:tc>
                  <a:txBody>
                    <a:bodyPr/>
                    <a:lstStyle/>
                    <a:p>
                      <a:r>
                        <a:rPr lang="en-US" dirty="0"/>
                        <a:t>Distal CTCF/Candidate Insulator</a:t>
                      </a:r>
                    </a:p>
                  </a:txBody>
                  <a:tcPr/>
                </a:tc>
                <a:tc>
                  <a:txBody>
                    <a:bodyPr/>
                    <a:lstStyle/>
                    <a:p>
                      <a:r>
                        <a:rPr lang="en-US" dirty="0"/>
                        <a:t>0.111</a:t>
                      </a:r>
                    </a:p>
                  </a:txBody>
                  <a:tcPr/>
                </a:tc>
                <a:tc>
                  <a:txBody>
                    <a:bodyPr/>
                    <a:lstStyle/>
                    <a:p>
                      <a:r>
                        <a:rPr lang="en-US" dirty="0"/>
                        <a:t>0.162</a:t>
                      </a:r>
                    </a:p>
                  </a:txBody>
                  <a:tcPr/>
                </a:tc>
                <a:tc>
                  <a:txBody>
                    <a:bodyPr/>
                    <a:lstStyle/>
                    <a:p>
                      <a:r>
                        <a:rPr lang="en-US" dirty="0"/>
                        <a:t>0.142</a:t>
                      </a:r>
                    </a:p>
                  </a:txBody>
                  <a:tcPr/>
                </a:tc>
                <a:tc>
                  <a:txBody>
                    <a:bodyPr/>
                    <a:lstStyle/>
                    <a:p>
                      <a:r>
                        <a:rPr lang="en-US" dirty="0"/>
                        <a:t>0.178</a:t>
                      </a:r>
                    </a:p>
                  </a:txBody>
                  <a:tcPr/>
                </a:tc>
                <a:extLst>
                  <a:ext uri="{0D108BD9-81ED-4DB2-BD59-A6C34878D82A}">
                    <a16:rowId xmlns:a16="http://schemas.microsoft.com/office/drawing/2014/main" val="1394061452"/>
                  </a:ext>
                </a:extLst>
              </a:tr>
              <a:tr h="370840">
                <a:tc>
                  <a:txBody>
                    <a:bodyPr/>
                    <a:lstStyle/>
                    <a:p>
                      <a:r>
                        <a:rPr lang="en-US" dirty="0"/>
                        <a:t>Heterochromatin/Repetitive/Copy Number Variation</a:t>
                      </a:r>
                    </a:p>
                  </a:txBody>
                  <a:tcPr/>
                </a:tc>
                <a:tc>
                  <a:txBody>
                    <a:bodyPr/>
                    <a:lstStyle/>
                    <a:p>
                      <a:r>
                        <a:rPr lang="en-US" dirty="0"/>
                        <a:t>0.029</a:t>
                      </a:r>
                    </a:p>
                  </a:txBody>
                  <a:tcPr/>
                </a:tc>
                <a:tc>
                  <a:txBody>
                    <a:bodyPr/>
                    <a:lstStyle/>
                    <a:p>
                      <a:r>
                        <a:rPr lang="en-US" dirty="0"/>
                        <a:t>0.034</a:t>
                      </a:r>
                    </a:p>
                  </a:txBody>
                  <a:tcPr/>
                </a:tc>
                <a:tc>
                  <a:txBody>
                    <a:bodyPr/>
                    <a:lstStyle/>
                    <a:p>
                      <a:r>
                        <a:rPr lang="en-US" dirty="0"/>
                        <a:t>0.026</a:t>
                      </a:r>
                    </a:p>
                  </a:txBody>
                  <a:tcPr/>
                </a:tc>
                <a:tc>
                  <a:txBody>
                    <a:bodyPr/>
                    <a:lstStyle/>
                    <a:p>
                      <a:r>
                        <a:rPr lang="en-US" dirty="0"/>
                        <a:t>0.036</a:t>
                      </a:r>
                    </a:p>
                  </a:txBody>
                  <a:tcPr/>
                </a:tc>
                <a:extLst>
                  <a:ext uri="{0D108BD9-81ED-4DB2-BD59-A6C34878D82A}">
                    <a16:rowId xmlns:a16="http://schemas.microsoft.com/office/drawing/2014/main" val="2874980031"/>
                  </a:ext>
                </a:extLst>
              </a:tr>
              <a:tr h="370840">
                <a:tc>
                  <a:txBody>
                    <a:bodyPr/>
                    <a:lstStyle/>
                    <a:p>
                      <a:r>
                        <a:rPr lang="en-US" dirty="0"/>
                        <a:t>Inactive Promoter</a:t>
                      </a:r>
                    </a:p>
                  </a:txBody>
                  <a:tcPr/>
                </a:tc>
                <a:tc>
                  <a:txBody>
                    <a:bodyPr/>
                    <a:lstStyle/>
                    <a:p>
                      <a:r>
                        <a:rPr lang="en-US" dirty="0"/>
                        <a:t>0.060</a:t>
                      </a:r>
                    </a:p>
                  </a:txBody>
                  <a:tcPr/>
                </a:tc>
                <a:tc>
                  <a:txBody>
                    <a:bodyPr/>
                    <a:lstStyle/>
                    <a:p>
                      <a:r>
                        <a:rPr lang="en-US" dirty="0"/>
                        <a:t>0.041</a:t>
                      </a:r>
                    </a:p>
                  </a:txBody>
                  <a:tcPr/>
                </a:tc>
                <a:tc>
                  <a:txBody>
                    <a:bodyPr/>
                    <a:lstStyle/>
                    <a:p>
                      <a:r>
                        <a:rPr lang="en-US" dirty="0"/>
                        <a:t>0.062</a:t>
                      </a:r>
                    </a:p>
                  </a:txBody>
                  <a:tcPr/>
                </a:tc>
                <a:tc>
                  <a:txBody>
                    <a:bodyPr/>
                    <a:lstStyle/>
                    <a:p>
                      <a:r>
                        <a:rPr lang="en-US" dirty="0"/>
                        <a:t>0.046</a:t>
                      </a:r>
                    </a:p>
                  </a:txBody>
                  <a:tcPr/>
                </a:tc>
                <a:extLst>
                  <a:ext uri="{0D108BD9-81ED-4DB2-BD59-A6C34878D82A}">
                    <a16:rowId xmlns:a16="http://schemas.microsoft.com/office/drawing/2014/main" val="3502667163"/>
                  </a:ext>
                </a:extLst>
              </a:tr>
              <a:tr h="370840">
                <a:tc>
                  <a:txBody>
                    <a:bodyPr/>
                    <a:lstStyle/>
                    <a:p>
                      <a:r>
                        <a:rPr lang="en-US" dirty="0"/>
                        <a:t>Low activity proximal to active states</a:t>
                      </a:r>
                    </a:p>
                  </a:txBody>
                  <a:tcPr/>
                </a:tc>
                <a:tc>
                  <a:txBody>
                    <a:bodyPr/>
                    <a:lstStyle/>
                    <a:p>
                      <a:r>
                        <a:rPr lang="en-US" dirty="0"/>
                        <a:t>0.006</a:t>
                      </a:r>
                    </a:p>
                  </a:txBody>
                  <a:tcPr/>
                </a:tc>
                <a:tc>
                  <a:txBody>
                    <a:bodyPr/>
                    <a:lstStyle/>
                    <a:p>
                      <a:r>
                        <a:rPr lang="en-US" dirty="0"/>
                        <a:t>0.009</a:t>
                      </a:r>
                    </a:p>
                  </a:txBody>
                  <a:tcPr/>
                </a:tc>
                <a:tc>
                  <a:txBody>
                    <a:bodyPr/>
                    <a:lstStyle/>
                    <a:p>
                      <a:r>
                        <a:rPr lang="en-US" dirty="0"/>
                        <a:t>0.005</a:t>
                      </a:r>
                    </a:p>
                  </a:txBody>
                  <a:tcPr/>
                </a:tc>
                <a:tc>
                  <a:txBody>
                    <a:bodyPr/>
                    <a:lstStyle/>
                    <a:p>
                      <a:r>
                        <a:rPr lang="en-US" dirty="0"/>
                        <a:t>0.009</a:t>
                      </a:r>
                    </a:p>
                  </a:txBody>
                  <a:tcPr/>
                </a:tc>
                <a:extLst>
                  <a:ext uri="{0D108BD9-81ED-4DB2-BD59-A6C34878D82A}">
                    <a16:rowId xmlns:a16="http://schemas.microsoft.com/office/drawing/2014/main" val="3068663847"/>
                  </a:ext>
                </a:extLst>
              </a:tr>
              <a:tr h="370840">
                <a:tc>
                  <a:txBody>
                    <a:bodyPr/>
                    <a:lstStyle/>
                    <a:p>
                      <a:r>
                        <a:rPr lang="en-US" dirty="0" err="1"/>
                        <a:t>Polycomb</a:t>
                      </a:r>
                      <a:r>
                        <a:rPr lang="en-US" dirty="0"/>
                        <a:t> repressed</a:t>
                      </a:r>
                    </a:p>
                  </a:txBody>
                  <a:tcPr/>
                </a:tc>
                <a:tc>
                  <a:txBody>
                    <a:bodyPr/>
                    <a:lstStyle/>
                    <a:p>
                      <a:r>
                        <a:rPr lang="en-US" dirty="0"/>
                        <a:t>0.096</a:t>
                      </a:r>
                    </a:p>
                  </a:txBody>
                  <a:tcPr/>
                </a:tc>
                <a:tc>
                  <a:txBody>
                    <a:bodyPr/>
                    <a:lstStyle/>
                    <a:p>
                      <a:r>
                        <a:rPr lang="en-US" dirty="0">
                          <a:solidFill>
                            <a:srgbClr val="FF0000"/>
                          </a:solidFill>
                        </a:rPr>
                        <a:t>0.222</a:t>
                      </a:r>
                    </a:p>
                  </a:txBody>
                  <a:tcPr/>
                </a:tc>
                <a:tc>
                  <a:txBody>
                    <a:bodyPr/>
                    <a:lstStyle/>
                    <a:p>
                      <a:r>
                        <a:rPr lang="en-US" dirty="0"/>
                        <a:t>0.081</a:t>
                      </a:r>
                    </a:p>
                  </a:txBody>
                  <a:tcPr/>
                </a:tc>
                <a:tc>
                  <a:txBody>
                    <a:bodyPr/>
                    <a:lstStyle/>
                    <a:p>
                      <a:r>
                        <a:rPr lang="en-US" dirty="0"/>
                        <a:t>0.178</a:t>
                      </a:r>
                    </a:p>
                  </a:txBody>
                  <a:tcPr/>
                </a:tc>
                <a:extLst>
                  <a:ext uri="{0D108BD9-81ED-4DB2-BD59-A6C34878D82A}">
                    <a16:rowId xmlns:a16="http://schemas.microsoft.com/office/drawing/2014/main" val="3583263049"/>
                  </a:ext>
                </a:extLst>
              </a:tr>
              <a:tr h="370840">
                <a:tc>
                  <a:txBody>
                    <a:bodyPr/>
                    <a:lstStyle/>
                    <a:p>
                      <a:r>
                        <a:rPr lang="en-US" dirty="0"/>
                        <a:t>Promoter flanking</a:t>
                      </a:r>
                    </a:p>
                  </a:txBody>
                  <a:tcPr/>
                </a:tc>
                <a:tc>
                  <a:txBody>
                    <a:bodyPr/>
                    <a:lstStyle/>
                    <a:p>
                      <a:r>
                        <a:rPr lang="en-US" dirty="0"/>
                        <a:t>0.007</a:t>
                      </a:r>
                    </a:p>
                  </a:txBody>
                  <a:tcPr/>
                </a:tc>
                <a:tc>
                  <a:txBody>
                    <a:bodyPr/>
                    <a:lstStyle/>
                    <a:p>
                      <a:r>
                        <a:rPr lang="en-US" dirty="0"/>
                        <a:t>0.007</a:t>
                      </a:r>
                    </a:p>
                  </a:txBody>
                  <a:tcPr/>
                </a:tc>
                <a:tc>
                  <a:txBody>
                    <a:bodyPr/>
                    <a:lstStyle/>
                    <a:p>
                      <a:r>
                        <a:rPr lang="en-US" dirty="0"/>
                        <a:t>0.005</a:t>
                      </a:r>
                    </a:p>
                  </a:txBody>
                  <a:tcPr/>
                </a:tc>
                <a:tc>
                  <a:txBody>
                    <a:bodyPr/>
                    <a:lstStyle/>
                    <a:p>
                      <a:r>
                        <a:rPr lang="en-US" dirty="0"/>
                        <a:t>0.007</a:t>
                      </a:r>
                    </a:p>
                  </a:txBody>
                  <a:tcPr/>
                </a:tc>
                <a:extLst>
                  <a:ext uri="{0D108BD9-81ED-4DB2-BD59-A6C34878D82A}">
                    <a16:rowId xmlns:a16="http://schemas.microsoft.com/office/drawing/2014/main" val="1232969465"/>
                  </a:ext>
                </a:extLst>
              </a:tr>
              <a:tr h="370840">
                <a:tc>
                  <a:txBody>
                    <a:bodyPr/>
                    <a:lstStyle/>
                    <a:p>
                      <a:r>
                        <a:rPr lang="en-US" dirty="0"/>
                        <a:t>Transcription associated</a:t>
                      </a:r>
                    </a:p>
                  </a:txBody>
                  <a:tcPr/>
                </a:tc>
                <a:tc>
                  <a:txBody>
                    <a:bodyPr/>
                    <a:lstStyle/>
                    <a:p>
                      <a:r>
                        <a:rPr lang="en-US" dirty="0"/>
                        <a:t>0.083</a:t>
                      </a:r>
                    </a:p>
                  </a:txBody>
                  <a:tcPr/>
                </a:tc>
                <a:tc>
                  <a:txBody>
                    <a:bodyPr/>
                    <a:lstStyle/>
                    <a:p>
                      <a:r>
                        <a:rPr lang="en-US" dirty="0"/>
                        <a:t>0.105</a:t>
                      </a:r>
                    </a:p>
                  </a:txBody>
                  <a:tcPr/>
                </a:tc>
                <a:tc>
                  <a:txBody>
                    <a:bodyPr/>
                    <a:lstStyle/>
                    <a:p>
                      <a:r>
                        <a:rPr lang="en-US" dirty="0"/>
                        <a:t>0.060</a:t>
                      </a:r>
                    </a:p>
                  </a:txBody>
                  <a:tcPr/>
                </a:tc>
                <a:tc>
                  <a:txBody>
                    <a:bodyPr/>
                    <a:lstStyle/>
                    <a:p>
                      <a:r>
                        <a:rPr lang="en-US" dirty="0"/>
                        <a:t>0.080</a:t>
                      </a:r>
                    </a:p>
                  </a:txBody>
                  <a:tcPr/>
                </a:tc>
                <a:extLst>
                  <a:ext uri="{0D108BD9-81ED-4DB2-BD59-A6C34878D82A}">
                    <a16:rowId xmlns:a16="http://schemas.microsoft.com/office/drawing/2014/main" val="103251274"/>
                  </a:ext>
                </a:extLst>
              </a:tr>
            </a:tbl>
          </a:graphicData>
        </a:graphic>
      </p:graphicFrame>
    </p:spTree>
    <p:extLst>
      <p:ext uri="{BB962C8B-B14F-4D97-AF65-F5344CB8AC3E}">
        <p14:creationId xmlns:p14="http://schemas.microsoft.com/office/powerpoint/2010/main" val="4267450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FBE22-4131-CD6C-8240-C871C640F344}"/>
              </a:ext>
            </a:extLst>
          </p:cNvPr>
          <p:cNvSpPr>
            <a:spLocks noGrp="1"/>
          </p:cNvSpPr>
          <p:nvPr>
            <p:ph type="title"/>
          </p:nvPr>
        </p:nvSpPr>
        <p:spPr/>
        <p:txBody>
          <a:bodyPr/>
          <a:lstStyle/>
          <a:p>
            <a:r>
              <a:rPr lang="en-US" dirty="0"/>
              <a:t>Outcome measures of top/bottom 46 placental </a:t>
            </a:r>
            <a:r>
              <a:rPr lang="en-US" dirty="0" err="1"/>
              <a:t>phyloP</a:t>
            </a:r>
            <a:r>
              <a:rPr lang="en-US" dirty="0"/>
              <a:t> scores</a:t>
            </a:r>
          </a:p>
        </p:txBody>
      </p:sp>
      <p:sp>
        <p:nvSpPr>
          <p:cNvPr id="3" name="Content Placeholder 2">
            <a:extLst>
              <a:ext uri="{FF2B5EF4-FFF2-40B4-BE49-F238E27FC236}">
                <a16:creationId xmlns:a16="http://schemas.microsoft.com/office/drawing/2014/main" id="{220E5A73-F567-4F18-92F8-31BCE902CF2D}"/>
              </a:ext>
            </a:extLst>
          </p:cNvPr>
          <p:cNvSpPr>
            <a:spLocks noGrp="1"/>
          </p:cNvSpPr>
          <p:nvPr>
            <p:ph idx="1"/>
          </p:nvPr>
        </p:nvSpPr>
        <p:spPr/>
        <p:txBody>
          <a:bodyPr/>
          <a:lstStyle/>
          <a:p>
            <a:pPr marL="0" indent="0">
              <a:buNone/>
            </a:pPr>
            <a:endParaRPr lang="en-US" dirty="0"/>
          </a:p>
        </p:txBody>
      </p:sp>
      <p:graphicFrame>
        <p:nvGraphicFramePr>
          <p:cNvPr id="4" name="Table 4">
            <a:extLst>
              <a:ext uri="{FF2B5EF4-FFF2-40B4-BE49-F238E27FC236}">
                <a16:creationId xmlns:a16="http://schemas.microsoft.com/office/drawing/2014/main" id="{8AE72ED9-93E2-9F26-DEA6-8E74EE622588}"/>
              </a:ext>
            </a:extLst>
          </p:cNvPr>
          <p:cNvGraphicFramePr>
            <a:graphicFrameLocks noGrp="1"/>
          </p:cNvGraphicFramePr>
          <p:nvPr>
            <p:extLst>
              <p:ext uri="{D42A27DB-BD31-4B8C-83A1-F6EECF244321}">
                <p14:modId xmlns:p14="http://schemas.microsoft.com/office/powerpoint/2010/main" val="3443981129"/>
              </p:ext>
            </p:extLst>
          </p:nvPr>
        </p:nvGraphicFramePr>
        <p:xfrm>
          <a:off x="360608" y="2710671"/>
          <a:ext cx="11187448" cy="1801428"/>
        </p:xfrm>
        <a:graphic>
          <a:graphicData uri="http://schemas.openxmlformats.org/drawingml/2006/table">
            <a:tbl>
              <a:tblPr firstRow="1" bandRow="1">
                <a:tableStyleId>{5C22544A-7EE6-4342-B048-85BDC9FD1C3A}</a:tableStyleId>
              </a:tblPr>
              <a:tblGrid>
                <a:gridCol w="4301544">
                  <a:extLst>
                    <a:ext uri="{9D8B030D-6E8A-4147-A177-3AD203B41FA5}">
                      <a16:colId xmlns:a16="http://schemas.microsoft.com/office/drawing/2014/main" val="1683287966"/>
                    </a:ext>
                  </a:extLst>
                </a:gridCol>
                <a:gridCol w="1416676">
                  <a:extLst>
                    <a:ext uri="{9D8B030D-6E8A-4147-A177-3AD203B41FA5}">
                      <a16:colId xmlns:a16="http://schemas.microsoft.com/office/drawing/2014/main" val="4094509904"/>
                    </a:ext>
                  </a:extLst>
                </a:gridCol>
                <a:gridCol w="1725769">
                  <a:extLst>
                    <a:ext uri="{9D8B030D-6E8A-4147-A177-3AD203B41FA5}">
                      <a16:colId xmlns:a16="http://schemas.microsoft.com/office/drawing/2014/main" val="1441268784"/>
                    </a:ext>
                  </a:extLst>
                </a:gridCol>
                <a:gridCol w="2086873">
                  <a:extLst>
                    <a:ext uri="{9D8B030D-6E8A-4147-A177-3AD203B41FA5}">
                      <a16:colId xmlns:a16="http://schemas.microsoft.com/office/drawing/2014/main" val="3966238501"/>
                    </a:ext>
                  </a:extLst>
                </a:gridCol>
                <a:gridCol w="1656586">
                  <a:extLst>
                    <a:ext uri="{9D8B030D-6E8A-4147-A177-3AD203B41FA5}">
                      <a16:colId xmlns:a16="http://schemas.microsoft.com/office/drawing/2014/main" val="213619883"/>
                    </a:ext>
                  </a:extLst>
                </a:gridCol>
              </a:tblGrid>
              <a:tr h="320912">
                <a:tc>
                  <a:txBody>
                    <a:bodyPr/>
                    <a:lstStyle/>
                    <a:p>
                      <a:r>
                        <a:rPr lang="en-US" dirty="0"/>
                        <a:t>Outcome</a:t>
                      </a:r>
                    </a:p>
                  </a:txBody>
                  <a:tcPr/>
                </a:tc>
                <a:tc>
                  <a:txBody>
                    <a:bodyPr/>
                    <a:lstStyle/>
                    <a:p>
                      <a:r>
                        <a:rPr lang="en-US" dirty="0"/>
                        <a:t>Top 10%</a:t>
                      </a:r>
                    </a:p>
                  </a:txBody>
                  <a:tcPr/>
                </a:tc>
                <a:tc>
                  <a:txBody>
                    <a:bodyPr/>
                    <a:lstStyle/>
                    <a:p>
                      <a:r>
                        <a:rPr lang="en-US" dirty="0"/>
                        <a:t>Bottom 10%</a:t>
                      </a:r>
                    </a:p>
                  </a:txBody>
                  <a:tcPr/>
                </a:tc>
                <a:tc>
                  <a:txBody>
                    <a:bodyPr/>
                    <a:lstStyle/>
                    <a:p>
                      <a:r>
                        <a:rPr lang="en-US" dirty="0"/>
                        <a:t>Top 25%</a:t>
                      </a:r>
                    </a:p>
                  </a:txBody>
                  <a:tcPr/>
                </a:tc>
                <a:tc>
                  <a:txBody>
                    <a:bodyPr/>
                    <a:lstStyle/>
                    <a:p>
                      <a:r>
                        <a:rPr lang="en-US" dirty="0"/>
                        <a:t>Bottom 25%</a:t>
                      </a:r>
                    </a:p>
                  </a:txBody>
                  <a:tcPr/>
                </a:tc>
                <a:extLst>
                  <a:ext uri="{0D108BD9-81ED-4DB2-BD59-A6C34878D82A}">
                    <a16:rowId xmlns:a16="http://schemas.microsoft.com/office/drawing/2014/main" val="2281893238"/>
                  </a:ext>
                </a:extLst>
              </a:tr>
              <a:tr h="309934">
                <a:tc>
                  <a:txBody>
                    <a:bodyPr/>
                    <a:lstStyle/>
                    <a:p>
                      <a:r>
                        <a:rPr lang="en-US" dirty="0" err="1"/>
                        <a:t>wgCERES_score_nosig</a:t>
                      </a:r>
                      <a:endParaRPr lang="en-US" dirty="0"/>
                    </a:p>
                  </a:txBody>
                  <a:tcPr/>
                </a:tc>
                <a:tc>
                  <a:txBody>
                    <a:bodyPr/>
                    <a:lstStyle/>
                    <a:p>
                      <a:r>
                        <a:rPr lang="en-US" dirty="0"/>
                        <a:t>0.04365849</a:t>
                      </a:r>
                    </a:p>
                  </a:txBody>
                  <a:tcPr/>
                </a:tc>
                <a:tc>
                  <a:txBody>
                    <a:bodyPr/>
                    <a:lstStyle/>
                    <a:p>
                      <a:r>
                        <a:rPr lang="en-US" dirty="0"/>
                        <a:t>-0.01977992</a:t>
                      </a:r>
                    </a:p>
                  </a:txBody>
                  <a:tcPr/>
                </a:tc>
                <a:tc>
                  <a:txBody>
                    <a:bodyPr/>
                    <a:lstStyle/>
                    <a:p>
                      <a:r>
                        <a:rPr lang="en-US" dirty="0"/>
                        <a:t>-0.01168551</a:t>
                      </a:r>
                    </a:p>
                  </a:txBody>
                  <a:tcPr/>
                </a:tc>
                <a:tc>
                  <a:txBody>
                    <a:bodyPr/>
                    <a:lstStyle/>
                    <a:p>
                      <a:r>
                        <a:rPr lang="en-US" dirty="0"/>
                        <a:t>-0.02178625</a:t>
                      </a:r>
                    </a:p>
                  </a:txBody>
                  <a:tcPr/>
                </a:tc>
                <a:extLst>
                  <a:ext uri="{0D108BD9-81ED-4DB2-BD59-A6C34878D82A}">
                    <a16:rowId xmlns:a16="http://schemas.microsoft.com/office/drawing/2014/main" val="410670244"/>
                  </a:ext>
                </a:extLst>
              </a:tr>
              <a:tr h="534954">
                <a:tc>
                  <a:txBody>
                    <a:bodyPr/>
                    <a:lstStyle/>
                    <a:p>
                      <a:r>
                        <a:rPr lang="en-US" dirty="0"/>
                        <a:t>Dhs_0_1_wg</a:t>
                      </a:r>
                    </a:p>
                  </a:txBody>
                  <a:tcPr/>
                </a:tc>
                <a:tc>
                  <a:txBody>
                    <a:bodyPr/>
                    <a:lstStyle/>
                    <a:p>
                      <a:r>
                        <a:rPr lang="en-US" dirty="0"/>
                        <a:t>0.03123444</a:t>
                      </a:r>
                    </a:p>
                  </a:txBody>
                  <a:tcPr/>
                </a:tc>
                <a:tc>
                  <a:txBody>
                    <a:bodyPr/>
                    <a:lstStyle/>
                    <a:p>
                      <a:r>
                        <a:rPr lang="en-US" dirty="0"/>
                        <a:t>0.0261324</a:t>
                      </a:r>
                    </a:p>
                  </a:txBody>
                  <a:tcPr/>
                </a:tc>
                <a:tc>
                  <a:txBody>
                    <a:bodyPr/>
                    <a:lstStyle/>
                    <a:p>
                      <a:r>
                        <a:rPr lang="en-US" dirty="0"/>
                        <a:t>0.02961967</a:t>
                      </a:r>
                    </a:p>
                  </a:txBody>
                  <a:tcPr/>
                </a:tc>
                <a:tc>
                  <a:txBody>
                    <a:bodyPr/>
                    <a:lstStyle/>
                    <a:p>
                      <a:r>
                        <a:rPr lang="en-US" dirty="0"/>
                        <a:t>0.02309837</a:t>
                      </a:r>
                    </a:p>
                  </a:txBody>
                  <a:tcPr/>
                </a:tc>
                <a:extLst>
                  <a:ext uri="{0D108BD9-81ED-4DB2-BD59-A6C34878D82A}">
                    <a16:rowId xmlns:a16="http://schemas.microsoft.com/office/drawing/2014/main" val="2334611366"/>
                  </a:ext>
                </a:extLst>
              </a:tr>
              <a:tr h="534954">
                <a:tc>
                  <a:txBody>
                    <a:bodyPr/>
                    <a:lstStyle/>
                    <a:p>
                      <a:r>
                        <a:rPr lang="en-US" dirty="0" err="1"/>
                        <a:t>pValue</a:t>
                      </a:r>
                      <a:endParaRPr lang="en-US" dirty="0"/>
                    </a:p>
                  </a:txBody>
                  <a:tcPr/>
                </a:tc>
                <a:tc>
                  <a:txBody>
                    <a:bodyPr/>
                    <a:lstStyle/>
                    <a:p>
                      <a:r>
                        <a:rPr lang="en-US" dirty="0"/>
                        <a:t>5.030772</a:t>
                      </a:r>
                    </a:p>
                  </a:txBody>
                  <a:tcPr/>
                </a:tc>
                <a:tc>
                  <a:txBody>
                    <a:bodyPr/>
                    <a:lstStyle/>
                    <a:p>
                      <a:r>
                        <a:rPr lang="en-US" dirty="0"/>
                        <a:t>4.265472</a:t>
                      </a:r>
                    </a:p>
                  </a:txBody>
                  <a:tcPr/>
                </a:tc>
                <a:tc>
                  <a:txBody>
                    <a:bodyPr/>
                    <a:lstStyle/>
                    <a:p>
                      <a:r>
                        <a:rPr lang="en-US" dirty="0"/>
                        <a:t>5.617906</a:t>
                      </a:r>
                    </a:p>
                  </a:txBody>
                  <a:tcPr/>
                </a:tc>
                <a:tc>
                  <a:txBody>
                    <a:bodyPr/>
                    <a:lstStyle/>
                    <a:p>
                      <a:r>
                        <a:rPr lang="en-US" dirty="0"/>
                        <a:t>4.665448</a:t>
                      </a:r>
                    </a:p>
                  </a:txBody>
                  <a:tcPr/>
                </a:tc>
                <a:extLst>
                  <a:ext uri="{0D108BD9-81ED-4DB2-BD59-A6C34878D82A}">
                    <a16:rowId xmlns:a16="http://schemas.microsoft.com/office/drawing/2014/main" val="4055389320"/>
                  </a:ext>
                </a:extLst>
              </a:tr>
            </a:tbl>
          </a:graphicData>
        </a:graphic>
      </p:graphicFrame>
    </p:spTree>
    <p:extLst>
      <p:ext uri="{BB962C8B-B14F-4D97-AF65-F5344CB8AC3E}">
        <p14:creationId xmlns:p14="http://schemas.microsoft.com/office/powerpoint/2010/main" val="3787386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FBE22-4131-CD6C-8240-C871C640F344}"/>
              </a:ext>
            </a:extLst>
          </p:cNvPr>
          <p:cNvSpPr>
            <a:spLocks noGrp="1"/>
          </p:cNvSpPr>
          <p:nvPr>
            <p:ph type="title"/>
          </p:nvPr>
        </p:nvSpPr>
        <p:spPr/>
        <p:txBody>
          <a:bodyPr/>
          <a:lstStyle/>
          <a:p>
            <a:r>
              <a:rPr lang="en-US" dirty="0" err="1"/>
              <a:t>chromHMM</a:t>
            </a:r>
            <a:r>
              <a:rPr lang="en-US" dirty="0"/>
              <a:t> of top/bottom CERES scores</a:t>
            </a:r>
          </a:p>
        </p:txBody>
      </p:sp>
      <p:sp>
        <p:nvSpPr>
          <p:cNvPr id="3" name="Content Placeholder 2">
            <a:extLst>
              <a:ext uri="{FF2B5EF4-FFF2-40B4-BE49-F238E27FC236}">
                <a16:creationId xmlns:a16="http://schemas.microsoft.com/office/drawing/2014/main" id="{220E5A73-F567-4F18-92F8-31BCE902CF2D}"/>
              </a:ext>
            </a:extLst>
          </p:cNvPr>
          <p:cNvSpPr>
            <a:spLocks noGrp="1"/>
          </p:cNvSpPr>
          <p:nvPr>
            <p:ph idx="1"/>
          </p:nvPr>
        </p:nvSpPr>
        <p:spPr/>
        <p:txBody>
          <a:bodyPr/>
          <a:lstStyle/>
          <a:p>
            <a:r>
              <a:rPr lang="en-US" dirty="0"/>
              <a:t>Top 10%</a:t>
            </a:r>
          </a:p>
        </p:txBody>
      </p:sp>
      <p:graphicFrame>
        <p:nvGraphicFramePr>
          <p:cNvPr id="4" name="Table 4">
            <a:extLst>
              <a:ext uri="{FF2B5EF4-FFF2-40B4-BE49-F238E27FC236}">
                <a16:creationId xmlns:a16="http://schemas.microsoft.com/office/drawing/2014/main" id="{8AE72ED9-93E2-9F26-DEA6-8E74EE622588}"/>
              </a:ext>
            </a:extLst>
          </p:cNvPr>
          <p:cNvGraphicFramePr>
            <a:graphicFrameLocks noGrp="1"/>
          </p:cNvGraphicFramePr>
          <p:nvPr>
            <p:extLst>
              <p:ext uri="{D42A27DB-BD31-4B8C-83A1-F6EECF244321}">
                <p14:modId xmlns:p14="http://schemas.microsoft.com/office/powerpoint/2010/main" val="1204680436"/>
              </p:ext>
            </p:extLst>
          </p:nvPr>
        </p:nvGraphicFramePr>
        <p:xfrm>
          <a:off x="373487" y="1590209"/>
          <a:ext cx="11187448" cy="4955796"/>
        </p:xfrm>
        <a:graphic>
          <a:graphicData uri="http://schemas.openxmlformats.org/drawingml/2006/table">
            <a:tbl>
              <a:tblPr firstRow="1" bandRow="1">
                <a:tableStyleId>{5C22544A-7EE6-4342-B048-85BDC9FD1C3A}</a:tableStyleId>
              </a:tblPr>
              <a:tblGrid>
                <a:gridCol w="5365229">
                  <a:extLst>
                    <a:ext uri="{9D8B030D-6E8A-4147-A177-3AD203B41FA5}">
                      <a16:colId xmlns:a16="http://schemas.microsoft.com/office/drawing/2014/main" val="1683287966"/>
                    </a:ext>
                  </a:extLst>
                </a:gridCol>
                <a:gridCol w="1344603">
                  <a:extLst>
                    <a:ext uri="{9D8B030D-6E8A-4147-A177-3AD203B41FA5}">
                      <a16:colId xmlns:a16="http://schemas.microsoft.com/office/drawing/2014/main" val="4094509904"/>
                    </a:ext>
                  </a:extLst>
                </a:gridCol>
                <a:gridCol w="1463245">
                  <a:extLst>
                    <a:ext uri="{9D8B030D-6E8A-4147-A177-3AD203B41FA5}">
                      <a16:colId xmlns:a16="http://schemas.microsoft.com/office/drawing/2014/main" val="1441268784"/>
                    </a:ext>
                  </a:extLst>
                </a:gridCol>
                <a:gridCol w="1357785">
                  <a:extLst>
                    <a:ext uri="{9D8B030D-6E8A-4147-A177-3AD203B41FA5}">
                      <a16:colId xmlns:a16="http://schemas.microsoft.com/office/drawing/2014/main" val="3966238501"/>
                    </a:ext>
                  </a:extLst>
                </a:gridCol>
                <a:gridCol w="1656586">
                  <a:extLst>
                    <a:ext uri="{9D8B030D-6E8A-4147-A177-3AD203B41FA5}">
                      <a16:colId xmlns:a16="http://schemas.microsoft.com/office/drawing/2014/main" val="213619883"/>
                    </a:ext>
                  </a:extLst>
                </a:gridCol>
              </a:tblGrid>
              <a:tr h="320912">
                <a:tc>
                  <a:txBody>
                    <a:bodyPr/>
                    <a:lstStyle/>
                    <a:p>
                      <a:r>
                        <a:rPr lang="en-US" dirty="0" err="1"/>
                        <a:t>chromHMM</a:t>
                      </a:r>
                      <a:r>
                        <a:rPr lang="en-US" dirty="0"/>
                        <a:t> category</a:t>
                      </a:r>
                    </a:p>
                  </a:txBody>
                  <a:tcPr/>
                </a:tc>
                <a:tc>
                  <a:txBody>
                    <a:bodyPr/>
                    <a:lstStyle/>
                    <a:p>
                      <a:r>
                        <a:rPr lang="en-US" dirty="0"/>
                        <a:t>Top 10%</a:t>
                      </a:r>
                    </a:p>
                  </a:txBody>
                  <a:tcPr/>
                </a:tc>
                <a:tc>
                  <a:txBody>
                    <a:bodyPr/>
                    <a:lstStyle/>
                    <a:p>
                      <a:r>
                        <a:rPr lang="en-US" dirty="0"/>
                        <a:t>Bottom 10%</a:t>
                      </a:r>
                    </a:p>
                  </a:txBody>
                  <a:tcPr/>
                </a:tc>
                <a:tc>
                  <a:txBody>
                    <a:bodyPr/>
                    <a:lstStyle/>
                    <a:p>
                      <a:r>
                        <a:rPr lang="en-US" dirty="0"/>
                        <a:t>Top 25%</a:t>
                      </a:r>
                    </a:p>
                  </a:txBody>
                  <a:tcPr/>
                </a:tc>
                <a:tc>
                  <a:txBody>
                    <a:bodyPr/>
                    <a:lstStyle/>
                    <a:p>
                      <a:r>
                        <a:rPr lang="en-US" dirty="0"/>
                        <a:t>Bottom 25%</a:t>
                      </a:r>
                    </a:p>
                  </a:txBody>
                  <a:tcPr/>
                </a:tc>
                <a:extLst>
                  <a:ext uri="{0D108BD9-81ED-4DB2-BD59-A6C34878D82A}">
                    <a16:rowId xmlns:a16="http://schemas.microsoft.com/office/drawing/2014/main" val="2281893238"/>
                  </a:ext>
                </a:extLst>
              </a:tr>
              <a:tr h="309934">
                <a:tc>
                  <a:txBody>
                    <a:bodyPr/>
                    <a:lstStyle/>
                    <a:p>
                      <a:r>
                        <a:rPr lang="en-US" dirty="0"/>
                        <a:t>Active Promoter</a:t>
                      </a:r>
                    </a:p>
                  </a:txBody>
                  <a:tcPr/>
                </a:tc>
                <a:tc>
                  <a:txBody>
                    <a:bodyPr/>
                    <a:lstStyle/>
                    <a:p>
                      <a:r>
                        <a:rPr lang="en-US" dirty="0">
                          <a:solidFill>
                            <a:schemeClr val="tx1"/>
                          </a:solidFill>
                        </a:rPr>
                        <a:t>0.143</a:t>
                      </a:r>
                    </a:p>
                  </a:txBody>
                  <a:tcPr/>
                </a:tc>
                <a:tc>
                  <a:txBody>
                    <a:bodyPr/>
                    <a:lstStyle/>
                    <a:p>
                      <a:r>
                        <a:rPr lang="en-US" dirty="0"/>
                        <a:t>0.340</a:t>
                      </a:r>
                    </a:p>
                  </a:txBody>
                  <a:tcPr/>
                </a:tc>
                <a:tc>
                  <a:txBody>
                    <a:bodyPr/>
                    <a:lstStyle/>
                    <a:p>
                      <a:r>
                        <a:rPr lang="en-US" dirty="0">
                          <a:solidFill>
                            <a:schemeClr val="tx1"/>
                          </a:solidFill>
                        </a:rPr>
                        <a:t>0.145</a:t>
                      </a:r>
                    </a:p>
                  </a:txBody>
                  <a:tcPr/>
                </a:tc>
                <a:tc>
                  <a:txBody>
                    <a:bodyPr/>
                    <a:lstStyle/>
                    <a:p>
                      <a:r>
                        <a:rPr lang="en-US" dirty="0"/>
                        <a:t>0.255</a:t>
                      </a:r>
                    </a:p>
                  </a:txBody>
                  <a:tcPr/>
                </a:tc>
                <a:extLst>
                  <a:ext uri="{0D108BD9-81ED-4DB2-BD59-A6C34878D82A}">
                    <a16:rowId xmlns:a16="http://schemas.microsoft.com/office/drawing/2014/main" val="410670244"/>
                  </a:ext>
                </a:extLst>
              </a:tr>
              <a:tr h="534954">
                <a:tc>
                  <a:txBody>
                    <a:bodyPr/>
                    <a:lstStyle/>
                    <a:p>
                      <a:r>
                        <a:rPr lang="en-US" dirty="0"/>
                        <a:t>Candidate Strong Enhancer</a:t>
                      </a:r>
                    </a:p>
                  </a:txBody>
                  <a:tcPr/>
                </a:tc>
                <a:tc>
                  <a:txBody>
                    <a:bodyPr/>
                    <a:lstStyle/>
                    <a:p>
                      <a:r>
                        <a:rPr lang="en-US" dirty="0"/>
                        <a:t>0.209</a:t>
                      </a:r>
                    </a:p>
                  </a:txBody>
                  <a:tcPr/>
                </a:tc>
                <a:tc>
                  <a:txBody>
                    <a:bodyPr/>
                    <a:lstStyle/>
                    <a:p>
                      <a:r>
                        <a:rPr lang="en-US" dirty="0"/>
                        <a:t>0.125</a:t>
                      </a:r>
                    </a:p>
                  </a:txBody>
                  <a:tcPr/>
                </a:tc>
                <a:tc>
                  <a:txBody>
                    <a:bodyPr/>
                    <a:lstStyle/>
                    <a:p>
                      <a:r>
                        <a:rPr lang="en-US" dirty="0"/>
                        <a:t>0.197</a:t>
                      </a:r>
                    </a:p>
                  </a:txBody>
                  <a:tcPr/>
                </a:tc>
                <a:tc>
                  <a:txBody>
                    <a:bodyPr/>
                    <a:lstStyle/>
                    <a:p>
                      <a:r>
                        <a:rPr lang="en-US" dirty="0"/>
                        <a:t>0.143</a:t>
                      </a:r>
                    </a:p>
                  </a:txBody>
                  <a:tcPr/>
                </a:tc>
                <a:extLst>
                  <a:ext uri="{0D108BD9-81ED-4DB2-BD59-A6C34878D82A}">
                    <a16:rowId xmlns:a16="http://schemas.microsoft.com/office/drawing/2014/main" val="2334611366"/>
                  </a:ext>
                </a:extLst>
              </a:tr>
              <a:tr h="534954">
                <a:tc>
                  <a:txBody>
                    <a:bodyPr/>
                    <a:lstStyle/>
                    <a:p>
                      <a:r>
                        <a:rPr lang="en-US" dirty="0"/>
                        <a:t>Candidate Weak Enhancer</a:t>
                      </a:r>
                    </a:p>
                  </a:txBody>
                  <a:tcPr/>
                </a:tc>
                <a:tc>
                  <a:txBody>
                    <a:bodyPr/>
                    <a:lstStyle/>
                    <a:p>
                      <a:r>
                        <a:rPr lang="en-US" dirty="0">
                          <a:solidFill>
                            <a:schemeClr val="tx1"/>
                          </a:solidFill>
                        </a:rPr>
                        <a:t>0.209</a:t>
                      </a:r>
                    </a:p>
                  </a:txBody>
                  <a:tcPr/>
                </a:tc>
                <a:tc>
                  <a:txBody>
                    <a:bodyPr/>
                    <a:lstStyle/>
                    <a:p>
                      <a:r>
                        <a:rPr lang="en-US" dirty="0">
                          <a:solidFill>
                            <a:schemeClr val="tx1"/>
                          </a:solidFill>
                        </a:rPr>
                        <a:t>0.168</a:t>
                      </a:r>
                    </a:p>
                  </a:txBody>
                  <a:tcPr/>
                </a:tc>
                <a:tc>
                  <a:txBody>
                    <a:bodyPr/>
                    <a:lstStyle/>
                    <a:p>
                      <a:r>
                        <a:rPr lang="en-US" dirty="0">
                          <a:solidFill>
                            <a:schemeClr val="tx1"/>
                          </a:solidFill>
                        </a:rPr>
                        <a:t>0.211</a:t>
                      </a:r>
                    </a:p>
                  </a:txBody>
                  <a:tcPr/>
                </a:tc>
                <a:tc>
                  <a:txBody>
                    <a:bodyPr/>
                    <a:lstStyle/>
                    <a:p>
                      <a:r>
                        <a:rPr lang="en-US" dirty="0"/>
                        <a:t>0.192</a:t>
                      </a:r>
                    </a:p>
                  </a:txBody>
                  <a:tcPr/>
                </a:tc>
                <a:extLst>
                  <a:ext uri="{0D108BD9-81ED-4DB2-BD59-A6C34878D82A}">
                    <a16:rowId xmlns:a16="http://schemas.microsoft.com/office/drawing/2014/main" val="4055389320"/>
                  </a:ext>
                </a:extLst>
              </a:tr>
              <a:tr h="534954">
                <a:tc>
                  <a:txBody>
                    <a:bodyPr/>
                    <a:lstStyle/>
                    <a:p>
                      <a:r>
                        <a:rPr lang="en-US" dirty="0"/>
                        <a:t>Distal CTCF/Candidate Insulator</a:t>
                      </a:r>
                    </a:p>
                  </a:txBody>
                  <a:tcPr/>
                </a:tc>
                <a:tc>
                  <a:txBody>
                    <a:bodyPr/>
                    <a:lstStyle/>
                    <a:p>
                      <a:r>
                        <a:rPr lang="en-US" dirty="0"/>
                        <a:t>0.212</a:t>
                      </a:r>
                    </a:p>
                  </a:txBody>
                  <a:tcPr/>
                </a:tc>
                <a:tc>
                  <a:txBody>
                    <a:bodyPr/>
                    <a:lstStyle/>
                    <a:p>
                      <a:r>
                        <a:rPr lang="en-US" dirty="0"/>
                        <a:t>0.131</a:t>
                      </a:r>
                    </a:p>
                  </a:txBody>
                  <a:tcPr/>
                </a:tc>
                <a:tc>
                  <a:txBody>
                    <a:bodyPr/>
                    <a:lstStyle/>
                    <a:p>
                      <a:r>
                        <a:rPr lang="en-US" dirty="0"/>
                        <a:t>0.210</a:t>
                      </a:r>
                    </a:p>
                  </a:txBody>
                  <a:tcPr/>
                </a:tc>
                <a:tc>
                  <a:txBody>
                    <a:bodyPr/>
                    <a:lstStyle/>
                    <a:p>
                      <a:r>
                        <a:rPr lang="en-US" dirty="0"/>
                        <a:t>0.154</a:t>
                      </a:r>
                    </a:p>
                  </a:txBody>
                  <a:tcPr/>
                </a:tc>
                <a:extLst>
                  <a:ext uri="{0D108BD9-81ED-4DB2-BD59-A6C34878D82A}">
                    <a16:rowId xmlns:a16="http://schemas.microsoft.com/office/drawing/2014/main" val="1394061452"/>
                  </a:ext>
                </a:extLst>
              </a:tr>
              <a:tr h="452226">
                <a:tc>
                  <a:txBody>
                    <a:bodyPr/>
                    <a:lstStyle/>
                    <a:p>
                      <a:r>
                        <a:rPr lang="en-US" dirty="0"/>
                        <a:t>Heterochromatin/Repetitive/Copy Number Variation</a:t>
                      </a:r>
                    </a:p>
                  </a:txBody>
                  <a:tcPr/>
                </a:tc>
                <a:tc>
                  <a:txBody>
                    <a:bodyPr/>
                    <a:lstStyle/>
                    <a:p>
                      <a:r>
                        <a:rPr lang="en-US" dirty="0"/>
                        <a:t>0.034</a:t>
                      </a:r>
                    </a:p>
                  </a:txBody>
                  <a:tcPr/>
                </a:tc>
                <a:tc>
                  <a:txBody>
                    <a:bodyPr/>
                    <a:lstStyle/>
                    <a:p>
                      <a:r>
                        <a:rPr lang="en-US" dirty="0"/>
                        <a:t>0.023</a:t>
                      </a:r>
                    </a:p>
                  </a:txBody>
                  <a:tcPr/>
                </a:tc>
                <a:tc>
                  <a:txBody>
                    <a:bodyPr/>
                    <a:lstStyle/>
                    <a:p>
                      <a:r>
                        <a:rPr lang="en-US" dirty="0"/>
                        <a:t>0.033</a:t>
                      </a:r>
                    </a:p>
                  </a:txBody>
                  <a:tcPr/>
                </a:tc>
                <a:tc>
                  <a:txBody>
                    <a:bodyPr/>
                    <a:lstStyle/>
                    <a:p>
                      <a:r>
                        <a:rPr lang="en-US" dirty="0"/>
                        <a:t>0.025</a:t>
                      </a:r>
                    </a:p>
                  </a:txBody>
                  <a:tcPr/>
                </a:tc>
                <a:extLst>
                  <a:ext uri="{0D108BD9-81ED-4DB2-BD59-A6C34878D82A}">
                    <a16:rowId xmlns:a16="http://schemas.microsoft.com/office/drawing/2014/main" val="2874980031"/>
                  </a:ext>
                </a:extLst>
              </a:tr>
              <a:tr h="309934">
                <a:tc>
                  <a:txBody>
                    <a:bodyPr/>
                    <a:lstStyle/>
                    <a:p>
                      <a:r>
                        <a:rPr lang="en-US" dirty="0"/>
                        <a:t>Inactive Promoter</a:t>
                      </a:r>
                    </a:p>
                  </a:txBody>
                  <a:tcPr/>
                </a:tc>
                <a:tc>
                  <a:txBody>
                    <a:bodyPr/>
                    <a:lstStyle/>
                    <a:p>
                      <a:r>
                        <a:rPr lang="en-US" dirty="0"/>
                        <a:t>0.035</a:t>
                      </a:r>
                    </a:p>
                  </a:txBody>
                  <a:tcPr/>
                </a:tc>
                <a:tc>
                  <a:txBody>
                    <a:bodyPr/>
                    <a:lstStyle/>
                    <a:p>
                      <a:r>
                        <a:rPr lang="en-US" dirty="0"/>
                        <a:t>0.049</a:t>
                      </a:r>
                    </a:p>
                  </a:txBody>
                  <a:tcPr/>
                </a:tc>
                <a:tc>
                  <a:txBody>
                    <a:bodyPr/>
                    <a:lstStyle/>
                    <a:p>
                      <a:r>
                        <a:rPr lang="en-US" dirty="0"/>
                        <a:t>0.039</a:t>
                      </a:r>
                    </a:p>
                  </a:txBody>
                  <a:tcPr/>
                </a:tc>
                <a:tc>
                  <a:txBody>
                    <a:bodyPr/>
                    <a:lstStyle/>
                    <a:p>
                      <a:r>
                        <a:rPr lang="en-US" dirty="0"/>
                        <a:t>0.053</a:t>
                      </a:r>
                    </a:p>
                  </a:txBody>
                  <a:tcPr/>
                </a:tc>
                <a:extLst>
                  <a:ext uri="{0D108BD9-81ED-4DB2-BD59-A6C34878D82A}">
                    <a16:rowId xmlns:a16="http://schemas.microsoft.com/office/drawing/2014/main" val="3502667163"/>
                  </a:ext>
                </a:extLst>
              </a:tr>
              <a:tr h="534954">
                <a:tc>
                  <a:txBody>
                    <a:bodyPr/>
                    <a:lstStyle/>
                    <a:p>
                      <a:r>
                        <a:rPr lang="en-US" dirty="0"/>
                        <a:t>Low activity proximal to active states</a:t>
                      </a:r>
                    </a:p>
                  </a:txBody>
                  <a:tcPr/>
                </a:tc>
                <a:tc>
                  <a:txBody>
                    <a:bodyPr/>
                    <a:lstStyle/>
                    <a:p>
                      <a:r>
                        <a:rPr lang="en-US" dirty="0"/>
                        <a:t>0.007</a:t>
                      </a:r>
                    </a:p>
                  </a:txBody>
                  <a:tcPr/>
                </a:tc>
                <a:tc>
                  <a:txBody>
                    <a:bodyPr/>
                    <a:lstStyle/>
                    <a:p>
                      <a:r>
                        <a:rPr lang="en-US" dirty="0"/>
                        <a:t>0.007</a:t>
                      </a:r>
                    </a:p>
                  </a:txBody>
                  <a:tcPr/>
                </a:tc>
                <a:tc>
                  <a:txBody>
                    <a:bodyPr/>
                    <a:lstStyle/>
                    <a:p>
                      <a:r>
                        <a:rPr lang="en-US" dirty="0"/>
                        <a:t>0.007</a:t>
                      </a:r>
                    </a:p>
                  </a:txBody>
                  <a:tcPr/>
                </a:tc>
                <a:tc>
                  <a:txBody>
                    <a:bodyPr/>
                    <a:lstStyle/>
                    <a:p>
                      <a:r>
                        <a:rPr lang="en-US" dirty="0"/>
                        <a:t>0.007</a:t>
                      </a:r>
                    </a:p>
                  </a:txBody>
                  <a:tcPr/>
                </a:tc>
                <a:extLst>
                  <a:ext uri="{0D108BD9-81ED-4DB2-BD59-A6C34878D82A}">
                    <a16:rowId xmlns:a16="http://schemas.microsoft.com/office/drawing/2014/main" val="3068663847"/>
                  </a:ext>
                </a:extLst>
              </a:tr>
              <a:tr h="309934">
                <a:tc>
                  <a:txBody>
                    <a:bodyPr/>
                    <a:lstStyle/>
                    <a:p>
                      <a:r>
                        <a:rPr lang="en-US" dirty="0" err="1"/>
                        <a:t>Polycomb</a:t>
                      </a:r>
                      <a:r>
                        <a:rPr lang="en-US" dirty="0"/>
                        <a:t> repressed</a:t>
                      </a:r>
                    </a:p>
                  </a:txBody>
                  <a:tcPr/>
                </a:tc>
                <a:tc>
                  <a:txBody>
                    <a:bodyPr/>
                    <a:lstStyle/>
                    <a:p>
                      <a:r>
                        <a:rPr lang="en-US" dirty="0"/>
                        <a:t>0.095</a:t>
                      </a:r>
                    </a:p>
                  </a:txBody>
                  <a:tcPr/>
                </a:tc>
                <a:tc>
                  <a:txBody>
                    <a:bodyPr/>
                    <a:lstStyle/>
                    <a:p>
                      <a:r>
                        <a:rPr lang="en-US" dirty="0"/>
                        <a:t>0.100</a:t>
                      </a:r>
                    </a:p>
                  </a:txBody>
                  <a:tcPr/>
                </a:tc>
                <a:tc>
                  <a:txBody>
                    <a:bodyPr/>
                    <a:lstStyle/>
                    <a:p>
                      <a:r>
                        <a:rPr lang="en-US" dirty="0"/>
                        <a:t>0.100</a:t>
                      </a:r>
                    </a:p>
                  </a:txBody>
                  <a:tcPr/>
                </a:tc>
                <a:tc>
                  <a:txBody>
                    <a:bodyPr/>
                    <a:lstStyle/>
                    <a:p>
                      <a:r>
                        <a:rPr lang="en-US" dirty="0">
                          <a:solidFill>
                            <a:schemeClr val="tx1"/>
                          </a:solidFill>
                        </a:rPr>
                        <a:t>0.109</a:t>
                      </a:r>
                    </a:p>
                  </a:txBody>
                  <a:tcPr/>
                </a:tc>
                <a:extLst>
                  <a:ext uri="{0D108BD9-81ED-4DB2-BD59-A6C34878D82A}">
                    <a16:rowId xmlns:a16="http://schemas.microsoft.com/office/drawing/2014/main" val="3583263049"/>
                  </a:ext>
                </a:extLst>
              </a:tr>
              <a:tr h="309934">
                <a:tc>
                  <a:txBody>
                    <a:bodyPr/>
                    <a:lstStyle/>
                    <a:p>
                      <a:r>
                        <a:rPr lang="en-US" dirty="0"/>
                        <a:t>Promoter flanking</a:t>
                      </a:r>
                    </a:p>
                  </a:txBody>
                  <a:tcPr/>
                </a:tc>
                <a:tc>
                  <a:txBody>
                    <a:bodyPr/>
                    <a:lstStyle/>
                    <a:p>
                      <a:r>
                        <a:rPr lang="en-US" dirty="0"/>
                        <a:t>0.004</a:t>
                      </a:r>
                    </a:p>
                  </a:txBody>
                  <a:tcPr/>
                </a:tc>
                <a:tc>
                  <a:txBody>
                    <a:bodyPr/>
                    <a:lstStyle/>
                    <a:p>
                      <a:r>
                        <a:rPr lang="en-US" dirty="0"/>
                        <a:t>0.004</a:t>
                      </a:r>
                    </a:p>
                  </a:txBody>
                  <a:tcPr/>
                </a:tc>
                <a:tc>
                  <a:txBody>
                    <a:bodyPr/>
                    <a:lstStyle/>
                    <a:p>
                      <a:r>
                        <a:rPr lang="en-US" dirty="0"/>
                        <a:t>0.006</a:t>
                      </a:r>
                    </a:p>
                  </a:txBody>
                  <a:tcPr/>
                </a:tc>
                <a:tc>
                  <a:txBody>
                    <a:bodyPr/>
                    <a:lstStyle/>
                    <a:p>
                      <a:r>
                        <a:rPr lang="en-US" dirty="0"/>
                        <a:t>0.006</a:t>
                      </a:r>
                    </a:p>
                  </a:txBody>
                  <a:tcPr/>
                </a:tc>
                <a:extLst>
                  <a:ext uri="{0D108BD9-81ED-4DB2-BD59-A6C34878D82A}">
                    <a16:rowId xmlns:a16="http://schemas.microsoft.com/office/drawing/2014/main" val="1232969465"/>
                  </a:ext>
                </a:extLst>
              </a:tr>
              <a:tr h="534954">
                <a:tc>
                  <a:txBody>
                    <a:bodyPr/>
                    <a:lstStyle/>
                    <a:p>
                      <a:r>
                        <a:rPr lang="en-US" dirty="0"/>
                        <a:t>Transcription associated</a:t>
                      </a:r>
                    </a:p>
                  </a:txBody>
                  <a:tcPr/>
                </a:tc>
                <a:tc>
                  <a:txBody>
                    <a:bodyPr/>
                    <a:lstStyle/>
                    <a:p>
                      <a:r>
                        <a:rPr lang="en-US" dirty="0"/>
                        <a:t>0.050</a:t>
                      </a:r>
                    </a:p>
                  </a:txBody>
                  <a:tcPr/>
                </a:tc>
                <a:tc>
                  <a:txBody>
                    <a:bodyPr/>
                    <a:lstStyle/>
                    <a:p>
                      <a:r>
                        <a:rPr lang="en-US" dirty="0"/>
                        <a:t>0.053</a:t>
                      </a:r>
                    </a:p>
                  </a:txBody>
                  <a:tcPr/>
                </a:tc>
                <a:tc>
                  <a:txBody>
                    <a:bodyPr/>
                    <a:lstStyle/>
                    <a:p>
                      <a:r>
                        <a:rPr lang="en-US" dirty="0"/>
                        <a:t>0.052</a:t>
                      </a:r>
                    </a:p>
                  </a:txBody>
                  <a:tcPr/>
                </a:tc>
                <a:tc>
                  <a:txBody>
                    <a:bodyPr/>
                    <a:lstStyle/>
                    <a:p>
                      <a:r>
                        <a:rPr lang="en-US" dirty="0"/>
                        <a:t>0.057</a:t>
                      </a:r>
                    </a:p>
                  </a:txBody>
                  <a:tcPr/>
                </a:tc>
                <a:extLst>
                  <a:ext uri="{0D108BD9-81ED-4DB2-BD59-A6C34878D82A}">
                    <a16:rowId xmlns:a16="http://schemas.microsoft.com/office/drawing/2014/main" val="103251274"/>
                  </a:ext>
                </a:extLst>
              </a:tr>
            </a:tbl>
          </a:graphicData>
        </a:graphic>
      </p:graphicFrame>
    </p:spTree>
    <p:extLst>
      <p:ext uri="{BB962C8B-B14F-4D97-AF65-F5344CB8AC3E}">
        <p14:creationId xmlns:p14="http://schemas.microsoft.com/office/powerpoint/2010/main" val="3113239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F5FB6-7F5D-1D87-3A3B-7B02978A8E5C}"/>
              </a:ext>
            </a:extLst>
          </p:cNvPr>
          <p:cNvSpPr>
            <a:spLocks noGrp="1"/>
          </p:cNvSpPr>
          <p:nvPr>
            <p:ph type="title"/>
          </p:nvPr>
        </p:nvSpPr>
        <p:spPr/>
        <p:txBody>
          <a:bodyPr/>
          <a:lstStyle/>
          <a:p>
            <a:r>
              <a:rPr lang="en-US" dirty="0"/>
              <a:t>pVal Forest –p-value of change in log-fold expression as response vector </a:t>
            </a:r>
          </a:p>
        </p:txBody>
      </p:sp>
      <p:sp>
        <p:nvSpPr>
          <p:cNvPr id="3" name="Text Placeholder 2">
            <a:extLst>
              <a:ext uri="{FF2B5EF4-FFF2-40B4-BE49-F238E27FC236}">
                <a16:creationId xmlns:a16="http://schemas.microsoft.com/office/drawing/2014/main" id="{5C7247F1-454B-4921-C460-3F0EF4F8BCAF}"/>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67D4EE13-49AC-640F-7C79-D0B2A1709CC8}"/>
              </a:ext>
            </a:extLst>
          </p:cNvPr>
          <p:cNvSpPr>
            <a:spLocks noGrp="1"/>
          </p:cNvSpPr>
          <p:nvPr>
            <p:ph type="body" sz="quarter" idx="3"/>
          </p:nvPr>
        </p:nvSpPr>
        <p:spPr/>
        <p:txBody>
          <a:bodyPr/>
          <a:lstStyle/>
          <a:p>
            <a:r>
              <a:rPr lang="en-US" dirty="0"/>
              <a:t>Including </a:t>
            </a:r>
            <a:r>
              <a:rPr lang="en-US" dirty="0" err="1"/>
              <a:t>phyloP</a:t>
            </a:r>
            <a:r>
              <a:rPr lang="en-US" dirty="0"/>
              <a:t> scores</a:t>
            </a:r>
          </a:p>
        </p:txBody>
      </p:sp>
      <p:pic>
        <p:nvPicPr>
          <p:cNvPr id="7" name="Picture 6">
            <a:extLst>
              <a:ext uri="{FF2B5EF4-FFF2-40B4-BE49-F238E27FC236}">
                <a16:creationId xmlns:a16="http://schemas.microsoft.com/office/drawing/2014/main" id="{44E37708-619C-86F6-CAB2-40AD829D8206}"/>
              </a:ext>
            </a:extLst>
          </p:cNvPr>
          <p:cNvPicPr>
            <a:picLocks noChangeAspect="1"/>
          </p:cNvPicPr>
          <p:nvPr/>
        </p:nvPicPr>
        <p:blipFill>
          <a:blip r:embed="rId3"/>
          <a:stretch>
            <a:fillRect/>
          </a:stretch>
        </p:blipFill>
        <p:spPr>
          <a:xfrm>
            <a:off x="60747" y="2505075"/>
            <a:ext cx="5936827" cy="3398053"/>
          </a:xfrm>
          <a:prstGeom prst="rect">
            <a:avLst/>
          </a:prstGeom>
        </p:spPr>
      </p:pic>
      <p:pic>
        <p:nvPicPr>
          <p:cNvPr id="12" name="Content Placeholder 11">
            <a:extLst>
              <a:ext uri="{FF2B5EF4-FFF2-40B4-BE49-F238E27FC236}">
                <a16:creationId xmlns:a16="http://schemas.microsoft.com/office/drawing/2014/main" id="{75E4B202-24DF-3DB6-6005-9C4847C85102}"/>
              </a:ext>
            </a:extLst>
          </p:cNvPr>
          <p:cNvPicPr>
            <a:picLocks noGrp="1" noChangeAspect="1"/>
          </p:cNvPicPr>
          <p:nvPr>
            <p:ph sz="quarter" idx="4"/>
          </p:nvPr>
        </p:nvPicPr>
        <p:blipFill>
          <a:blip r:embed="rId4"/>
          <a:stretch>
            <a:fillRect/>
          </a:stretch>
        </p:blipFill>
        <p:spPr>
          <a:xfrm>
            <a:off x="6096000" y="2505074"/>
            <a:ext cx="6035252" cy="3610163"/>
          </a:xfrm>
          <a:prstGeom prst="rect">
            <a:avLst/>
          </a:prstGeom>
        </p:spPr>
      </p:pic>
    </p:spTree>
    <p:extLst>
      <p:ext uri="{BB962C8B-B14F-4D97-AF65-F5344CB8AC3E}">
        <p14:creationId xmlns:p14="http://schemas.microsoft.com/office/powerpoint/2010/main" val="2379366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A7576-FE9E-266D-6A92-FA76A0565BE2}"/>
              </a:ext>
            </a:extLst>
          </p:cNvPr>
          <p:cNvSpPr>
            <a:spLocks noGrp="1"/>
          </p:cNvSpPr>
          <p:nvPr>
            <p:ph type="title"/>
          </p:nvPr>
        </p:nvSpPr>
        <p:spPr/>
        <p:txBody>
          <a:bodyPr>
            <a:normAutofit fontScale="90000"/>
          </a:bodyPr>
          <a:lstStyle/>
          <a:p>
            <a:r>
              <a:rPr lang="en-US" dirty="0"/>
              <a:t>Is there a column for how much expression for the nearby gene changes for that DHS? </a:t>
            </a:r>
            <a:br>
              <a:rPr lang="en-US" dirty="0">
                <a:highlight>
                  <a:srgbClr val="FFFF00"/>
                </a:highlight>
              </a:rPr>
            </a:br>
            <a:endParaRPr lang="en-US" dirty="0"/>
          </a:p>
        </p:txBody>
      </p:sp>
      <p:sp>
        <p:nvSpPr>
          <p:cNvPr id="3" name="Content Placeholder 2">
            <a:extLst>
              <a:ext uri="{FF2B5EF4-FFF2-40B4-BE49-F238E27FC236}">
                <a16:creationId xmlns:a16="http://schemas.microsoft.com/office/drawing/2014/main" id="{E95A2184-49C2-20A2-8004-A2D7D7B64C48}"/>
              </a:ext>
            </a:extLst>
          </p:cNvPr>
          <p:cNvSpPr>
            <a:spLocks noGrp="1"/>
          </p:cNvSpPr>
          <p:nvPr>
            <p:ph idx="1"/>
          </p:nvPr>
        </p:nvSpPr>
        <p:spPr/>
        <p:txBody>
          <a:bodyPr/>
          <a:lstStyle/>
          <a:p>
            <a:r>
              <a:rPr lang="en-US" dirty="0"/>
              <a:t>Sort of, </a:t>
            </a:r>
            <a:r>
              <a:rPr lang="en-US" dirty="0" err="1"/>
              <a:t>probIntolerantLoF</a:t>
            </a:r>
            <a:r>
              <a:rPr lang="en-US" dirty="0"/>
              <a:t> "Probability that the closest gene is intolerant to loss of function (from </a:t>
            </a:r>
            <a:r>
              <a:rPr lang="en-US" dirty="0" err="1"/>
              <a:t>Exac</a:t>
            </a:r>
            <a:r>
              <a:rPr lang="en-US" dirty="0"/>
              <a:t>, Lek et al. Nature 2016)” (also binary version called probIntolerantLoF_gt_0.9)</a:t>
            </a:r>
          </a:p>
          <a:p>
            <a:r>
              <a:rPr lang="en-US" dirty="0"/>
              <a:t>As a start, we can look at the DHS’s that shows up as TRUE for this variable</a:t>
            </a:r>
          </a:p>
          <a:p>
            <a:r>
              <a:rPr lang="en-US" dirty="0"/>
              <a:t>There is one variable that </a:t>
            </a:r>
            <a:r>
              <a:rPr lang="en-US" dirty="0" err="1"/>
              <a:t>explicitely</a:t>
            </a:r>
            <a:r>
              <a:rPr lang="en-US" dirty="0"/>
              <a:t> measures gene expression (medianRNAseqTPM), however it doesn’t appear to measure changes in expression due to knockout, it simply represents “Median TPM of the mean TPM of 4 ENCODE K562 RNA-seq experiments”</a:t>
            </a:r>
          </a:p>
          <a:p>
            <a:endParaRPr lang="en-US" dirty="0"/>
          </a:p>
        </p:txBody>
      </p:sp>
    </p:spTree>
    <p:extLst>
      <p:ext uri="{BB962C8B-B14F-4D97-AF65-F5344CB8AC3E}">
        <p14:creationId xmlns:p14="http://schemas.microsoft.com/office/powerpoint/2010/main" val="2191407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FD90-9B4D-1DB6-2D7C-B8008E30F44E}"/>
              </a:ext>
            </a:extLst>
          </p:cNvPr>
          <p:cNvSpPr>
            <a:spLocks noGrp="1"/>
          </p:cNvSpPr>
          <p:nvPr>
            <p:ph type="title"/>
          </p:nvPr>
        </p:nvSpPr>
        <p:spPr>
          <a:xfrm>
            <a:off x="838200" y="365126"/>
            <a:ext cx="10515600" cy="1103048"/>
          </a:xfrm>
        </p:spPr>
        <p:txBody>
          <a:bodyPr>
            <a:normAutofit/>
          </a:bodyPr>
          <a:lstStyle/>
          <a:p>
            <a:r>
              <a:rPr lang="en-US" sz="3200" dirty="0"/>
              <a:t>Is the probability that the closest gene is intolerant to loss of function is higher than 0.9?</a:t>
            </a:r>
          </a:p>
        </p:txBody>
      </p:sp>
      <p:graphicFrame>
        <p:nvGraphicFramePr>
          <p:cNvPr id="4" name="Content Placeholder 3">
            <a:extLst>
              <a:ext uri="{FF2B5EF4-FFF2-40B4-BE49-F238E27FC236}">
                <a16:creationId xmlns:a16="http://schemas.microsoft.com/office/drawing/2014/main" id="{996B49DF-A743-9843-89D3-FA71A9CA89BF}"/>
              </a:ext>
            </a:extLst>
          </p:cNvPr>
          <p:cNvGraphicFramePr>
            <a:graphicFrameLocks noGrp="1"/>
          </p:cNvGraphicFramePr>
          <p:nvPr>
            <p:ph idx="1"/>
            <p:extLst>
              <p:ext uri="{D42A27DB-BD31-4B8C-83A1-F6EECF244321}">
                <p14:modId xmlns:p14="http://schemas.microsoft.com/office/powerpoint/2010/main" val="1719845573"/>
              </p:ext>
            </p:extLst>
          </p:nvPr>
        </p:nvGraphicFramePr>
        <p:xfrm>
          <a:off x="1410194" y="1537078"/>
          <a:ext cx="9371611" cy="4955796"/>
        </p:xfrm>
        <a:graphic>
          <a:graphicData uri="http://schemas.openxmlformats.org/drawingml/2006/table">
            <a:tbl>
              <a:tblPr firstRow="1" bandRow="1">
                <a:tableStyleId>{5C22544A-7EE6-4342-B048-85BDC9FD1C3A}</a:tableStyleId>
              </a:tblPr>
              <a:tblGrid>
                <a:gridCol w="5262749">
                  <a:extLst>
                    <a:ext uri="{9D8B030D-6E8A-4147-A177-3AD203B41FA5}">
                      <a16:colId xmlns:a16="http://schemas.microsoft.com/office/drawing/2014/main" val="384637777"/>
                    </a:ext>
                  </a:extLst>
                </a:gridCol>
                <a:gridCol w="1947553">
                  <a:extLst>
                    <a:ext uri="{9D8B030D-6E8A-4147-A177-3AD203B41FA5}">
                      <a16:colId xmlns:a16="http://schemas.microsoft.com/office/drawing/2014/main" val="1698010468"/>
                    </a:ext>
                  </a:extLst>
                </a:gridCol>
                <a:gridCol w="2161309">
                  <a:extLst>
                    <a:ext uri="{9D8B030D-6E8A-4147-A177-3AD203B41FA5}">
                      <a16:colId xmlns:a16="http://schemas.microsoft.com/office/drawing/2014/main" val="1464572535"/>
                    </a:ext>
                  </a:extLst>
                </a:gridCol>
              </a:tblGrid>
              <a:tr h="320912">
                <a:tc>
                  <a:txBody>
                    <a:bodyPr/>
                    <a:lstStyle/>
                    <a:p>
                      <a:r>
                        <a:rPr lang="en-US" dirty="0" err="1"/>
                        <a:t>chromHMM</a:t>
                      </a:r>
                      <a:r>
                        <a:rPr lang="en-US" dirty="0"/>
                        <a:t> category</a:t>
                      </a:r>
                    </a:p>
                  </a:txBody>
                  <a:tcPr/>
                </a:tc>
                <a:tc>
                  <a:txBody>
                    <a:bodyPr/>
                    <a:lstStyle/>
                    <a:p>
                      <a:r>
                        <a:rPr lang="en-US" dirty="0"/>
                        <a:t>frequency</a:t>
                      </a:r>
                    </a:p>
                  </a:txBody>
                  <a:tcPr/>
                </a:tc>
                <a:tc>
                  <a:txBody>
                    <a:bodyPr/>
                    <a:lstStyle/>
                    <a:p>
                      <a:r>
                        <a:rPr lang="en-US" dirty="0"/>
                        <a:t>medianRNAseqTPM</a:t>
                      </a:r>
                    </a:p>
                  </a:txBody>
                  <a:tcPr/>
                </a:tc>
                <a:extLst>
                  <a:ext uri="{0D108BD9-81ED-4DB2-BD59-A6C34878D82A}">
                    <a16:rowId xmlns:a16="http://schemas.microsoft.com/office/drawing/2014/main" val="1367601154"/>
                  </a:ext>
                </a:extLst>
              </a:tr>
              <a:tr h="309934">
                <a:tc>
                  <a:txBody>
                    <a:bodyPr/>
                    <a:lstStyle/>
                    <a:p>
                      <a:r>
                        <a:rPr lang="en-US" dirty="0"/>
                        <a:t>Active Promoter</a:t>
                      </a:r>
                    </a:p>
                  </a:txBody>
                  <a:tcPr/>
                </a:tc>
                <a:tc>
                  <a:txBody>
                    <a:bodyPr/>
                    <a:lstStyle/>
                    <a:p>
                      <a:r>
                        <a:rPr lang="en-US" dirty="0">
                          <a:solidFill>
                            <a:schemeClr val="tx1"/>
                          </a:solidFill>
                        </a:rPr>
                        <a:t>0.198</a:t>
                      </a:r>
                    </a:p>
                  </a:txBody>
                  <a:tcPr/>
                </a:tc>
                <a:tc>
                  <a:txBody>
                    <a:bodyPr/>
                    <a:lstStyle/>
                    <a:p>
                      <a:r>
                        <a:rPr lang="en-US" dirty="0">
                          <a:solidFill>
                            <a:schemeClr val="tx1"/>
                          </a:solidFill>
                        </a:rPr>
                        <a:t>84.5</a:t>
                      </a:r>
                    </a:p>
                  </a:txBody>
                  <a:tcPr/>
                </a:tc>
                <a:extLst>
                  <a:ext uri="{0D108BD9-81ED-4DB2-BD59-A6C34878D82A}">
                    <a16:rowId xmlns:a16="http://schemas.microsoft.com/office/drawing/2014/main" val="2011442054"/>
                  </a:ext>
                </a:extLst>
              </a:tr>
              <a:tr h="534954">
                <a:tc>
                  <a:txBody>
                    <a:bodyPr/>
                    <a:lstStyle/>
                    <a:p>
                      <a:r>
                        <a:rPr lang="en-US" dirty="0"/>
                        <a:t>Candidate Strong Enhancer</a:t>
                      </a:r>
                    </a:p>
                  </a:txBody>
                  <a:tcPr/>
                </a:tc>
                <a:tc>
                  <a:txBody>
                    <a:bodyPr/>
                    <a:lstStyle/>
                    <a:p>
                      <a:r>
                        <a:rPr lang="en-US" dirty="0"/>
                        <a:t>0.191</a:t>
                      </a:r>
                    </a:p>
                  </a:txBody>
                  <a:tcPr/>
                </a:tc>
                <a:tc>
                  <a:txBody>
                    <a:bodyPr/>
                    <a:lstStyle/>
                    <a:p>
                      <a:r>
                        <a:rPr lang="en-US" dirty="0"/>
                        <a:t>44.2</a:t>
                      </a:r>
                    </a:p>
                  </a:txBody>
                  <a:tcPr/>
                </a:tc>
                <a:extLst>
                  <a:ext uri="{0D108BD9-81ED-4DB2-BD59-A6C34878D82A}">
                    <a16:rowId xmlns:a16="http://schemas.microsoft.com/office/drawing/2014/main" val="3445417624"/>
                  </a:ext>
                </a:extLst>
              </a:tr>
              <a:tr h="534954">
                <a:tc>
                  <a:txBody>
                    <a:bodyPr/>
                    <a:lstStyle/>
                    <a:p>
                      <a:r>
                        <a:rPr lang="en-US" dirty="0"/>
                        <a:t>Candidate Weak Enhancer</a:t>
                      </a:r>
                    </a:p>
                  </a:txBody>
                  <a:tcPr/>
                </a:tc>
                <a:tc>
                  <a:txBody>
                    <a:bodyPr/>
                    <a:lstStyle/>
                    <a:p>
                      <a:r>
                        <a:rPr lang="en-US" dirty="0">
                          <a:solidFill>
                            <a:schemeClr val="tx1"/>
                          </a:solidFill>
                        </a:rPr>
                        <a:t>0.196</a:t>
                      </a:r>
                    </a:p>
                  </a:txBody>
                  <a:tcPr/>
                </a:tc>
                <a:tc>
                  <a:txBody>
                    <a:bodyPr/>
                    <a:lstStyle/>
                    <a:p>
                      <a:r>
                        <a:rPr lang="en-US" dirty="0">
                          <a:solidFill>
                            <a:schemeClr val="tx1"/>
                          </a:solidFill>
                        </a:rPr>
                        <a:t>33.4</a:t>
                      </a:r>
                    </a:p>
                  </a:txBody>
                  <a:tcPr/>
                </a:tc>
                <a:extLst>
                  <a:ext uri="{0D108BD9-81ED-4DB2-BD59-A6C34878D82A}">
                    <a16:rowId xmlns:a16="http://schemas.microsoft.com/office/drawing/2014/main" val="1407947744"/>
                  </a:ext>
                </a:extLst>
              </a:tr>
              <a:tr h="534954">
                <a:tc>
                  <a:txBody>
                    <a:bodyPr/>
                    <a:lstStyle/>
                    <a:p>
                      <a:r>
                        <a:rPr lang="en-US" dirty="0"/>
                        <a:t>Distal CTCF/Candidate Insulator</a:t>
                      </a:r>
                    </a:p>
                  </a:txBody>
                  <a:tcPr/>
                </a:tc>
                <a:tc>
                  <a:txBody>
                    <a:bodyPr/>
                    <a:lstStyle/>
                    <a:p>
                      <a:r>
                        <a:rPr lang="en-US" dirty="0"/>
                        <a:t>0.168</a:t>
                      </a:r>
                    </a:p>
                  </a:txBody>
                  <a:tcPr/>
                </a:tc>
                <a:tc>
                  <a:txBody>
                    <a:bodyPr/>
                    <a:lstStyle/>
                    <a:p>
                      <a:r>
                        <a:rPr lang="en-US" dirty="0"/>
                        <a:t>30.4</a:t>
                      </a:r>
                    </a:p>
                  </a:txBody>
                  <a:tcPr/>
                </a:tc>
                <a:extLst>
                  <a:ext uri="{0D108BD9-81ED-4DB2-BD59-A6C34878D82A}">
                    <a16:rowId xmlns:a16="http://schemas.microsoft.com/office/drawing/2014/main" val="721462623"/>
                  </a:ext>
                </a:extLst>
              </a:tr>
              <a:tr h="452226">
                <a:tc>
                  <a:txBody>
                    <a:bodyPr/>
                    <a:lstStyle/>
                    <a:p>
                      <a:r>
                        <a:rPr lang="en-US" dirty="0"/>
                        <a:t>Heterochromatin/Repetitive/Copy Number Variation</a:t>
                      </a:r>
                    </a:p>
                  </a:txBody>
                  <a:tcPr/>
                </a:tc>
                <a:tc>
                  <a:txBody>
                    <a:bodyPr/>
                    <a:lstStyle/>
                    <a:p>
                      <a:r>
                        <a:rPr lang="en-US" dirty="0"/>
                        <a:t>0.029</a:t>
                      </a:r>
                    </a:p>
                  </a:txBody>
                  <a:tcPr/>
                </a:tc>
                <a:tc>
                  <a:txBody>
                    <a:bodyPr/>
                    <a:lstStyle/>
                    <a:p>
                      <a:r>
                        <a:rPr lang="en-US" dirty="0"/>
                        <a:t>65.7</a:t>
                      </a:r>
                    </a:p>
                  </a:txBody>
                  <a:tcPr/>
                </a:tc>
                <a:extLst>
                  <a:ext uri="{0D108BD9-81ED-4DB2-BD59-A6C34878D82A}">
                    <a16:rowId xmlns:a16="http://schemas.microsoft.com/office/drawing/2014/main" val="3775973553"/>
                  </a:ext>
                </a:extLst>
              </a:tr>
              <a:tr h="309934">
                <a:tc>
                  <a:txBody>
                    <a:bodyPr/>
                    <a:lstStyle/>
                    <a:p>
                      <a:r>
                        <a:rPr lang="en-US" dirty="0"/>
                        <a:t>Inactive Promoter</a:t>
                      </a:r>
                    </a:p>
                  </a:txBody>
                  <a:tcPr/>
                </a:tc>
                <a:tc>
                  <a:txBody>
                    <a:bodyPr/>
                    <a:lstStyle/>
                    <a:p>
                      <a:r>
                        <a:rPr lang="en-US" dirty="0"/>
                        <a:t>0.041</a:t>
                      </a:r>
                    </a:p>
                  </a:txBody>
                  <a:tcPr/>
                </a:tc>
                <a:tc>
                  <a:txBody>
                    <a:bodyPr/>
                    <a:lstStyle/>
                    <a:p>
                      <a:r>
                        <a:rPr lang="en-US" dirty="0"/>
                        <a:t>24.6</a:t>
                      </a:r>
                    </a:p>
                  </a:txBody>
                  <a:tcPr/>
                </a:tc>
                <a:extLst>
                  <a:ext uri="{0D108BD9-81ED-4DB2-BD59-A6C34878D82A}">
                    <a16:rowId xmlns:a16="http://schemas.microsoft.com/office/drawing/2014/main" val="3481475513"/>
                  </a:ext>
                </a:extLst>
              </a:tr>
              <a:tr h="534954">
                <a:tc>
                  <a:txBody>
                    <a:bodyPr/>
                    <a:lstStyle/>
                    <a:p>
                      <a:r>
                        <a:rPr lang="en-US" dirty="0"/>
                        <a:t>Low activity proximal to active states</a:t>
                      </a:r>
                    </a:p>
                  </a:txBody>
                  <a:tcPr/>
                </a:tc>
                <a:tc>
                  <a:txBody>
                    <a:bodyPr/>
                    <a:lstStyle/>
                    <a:p>
                      <a:r>
                        <a:rPr lang="en-US" dirty="0"/>
                        <a:t>0.006</a:t>
                      </a:r>
                    </a:p>
                  </a:txBody>
                  <a:tcPr/>
                </a:tc>
                <a:tc>
                  <a:txBody>
                    <a:bodyPr/>
                    <a:lstStyle/>
                    <a:p>
                      <a:r>
                        <a:rPr lang="en-US" dirty="0"/>
                        <a:t>66.5</a:t>
                      </a:r>
                    </a:p>
                  </a:txBody>
                  <a:tcPr/>
                </a:tc>
                <a:extLst>
                  <a:ext uri="{0D108BD9-81ED-4DB2-BD59-A6C34878D82A}">
                    <a16:rowId xmlns:a16="http://schemas.microsoft.com/office/drawing/2014/main" val="3297972634"/>
                  </a:ext>
                </a:extLst>
              </a:tr>
              <a:tr h="309934">
                <a:tc>
                  <a:txBody>
                    <a:bodyPr/>
                    <a:lstStyle/>
                    <a:p>
                      <a:r>
                        <a:rPr lang="en-US" dirty="0" err="1"/>
                        <a:t>Polycomb</a:t>
                      </a:r>
                      <a:r>
                        <a:rPr lang="en-US" dirty="0"/>
                        <a:t> repressed</a:t>
                      </a:r>
                    </a:p>
                  </a:txBody>
                  <a:tcPr/>
                </a:tc>
                <a:tc>
                  <a:txBody>
                    <a:bodyPr/>
                    <a:lstStyle/>
                    <a:p>
                      <a:r>
                        <a:rPr lang="en-US" dirty="0"/>
                        <a:t>0.099</a:t>
                      </a:r>
                    </a:p>
                  </a:txBody>
                  <a:tcPr/>
                </a:tc>
                <a:tc>
                  <a:txBody>
                    <a:bodyPr/>
                    <a:lstStyle/>
                    <a:p>
                      <a:r>
                        <a:rPr lang="en-US" dirty="0"/>
                        <a:t>17.7</a:t>
                      </a:r>
                    </a:p>
                  </a:txBody>
                  <a:tcPr/>
                </a:tc>
                <a:extLst>
                  <a:ext uri="{0D108BD9-81ED-4DB2-BD59-A6C34878D82A}">
                    <a16:rowId xmlns:a16="http://schemas.microsoft.com/office/drawing/2014/main" val="3590982945"/>
                  </a:ext>
                </a:extLst>
              </a:tr>
              <a:tr h="309934">
                <a:tc>
                  <a:txBody>
                    <a:bodyPr/>
                    <a:lstStyle/>
                    <a:p>
                      <a:r>
                        <a:rPr lang="en-US" dirty="0"/>
                        <a:t>Promoter flanking</a:t>
                      </a:r>
                    </a:p>
                  </a:txBody>
                  <a:tcPr/>
                </a:tc>
                <a:tc>
                  <a:txBody>
                    <a:bodyPr/>
                    <a:lstStyle/>
                    <a:p>
                      <a:r>
                        <a:rPr lang="en-US" dirty="0"/>
                        <a:t>0.006</a:t>
                      </a:r>
                    </a:p>
                  </a:txBody>
                  <a:tcPr/>
                </a:tc>
                <a:tc>
                  <a:txBody>
                    <a:bodyPr/>
                    <a:lstStyle/>
                    <a:p>
                      <a:r>
                        <a:rPr lang="en-US" dirty="0"/>
                        <a:t>15.3</a:t>
                      </a:r>
                    </a:p>
                  </a:txBody>
                  <a:tcPr/>
                </a:tc>
                <a:extLst>
                  <a:ext uri="{0D108BD9-81ED-4DB2-BD59-A6C34878D82A}">
                    <a16:rowId xmlns:a16="http://schemas.microsoft.com/office/drawing/2014/main" val="516533737"/>
                  </a:ext>
                </a:extLst>
              </a:tr>
              <a:tr h="534954">
                <a:tc>
                  <a:txBody>
                    <a:bodyPr/>
                    <a:lstStyle/>
                    <a:p>
                      <a:r>
                        <a:rPr lang="en-US" dirty="0"/>
                        <a:t>Transcription associated</a:t>
                      </a:r>
                    </a:p>
                  </a:txBody>
                  <a:tcPr/>
                </a:tc>
                <a:tc>
                  <a:txBody>
                    <a:bodyPr/>
                    <a:lstStyle/>
                    <a:p>
                      <a:r>
                        <a:rPr lang="en-US" dirty="0"/>
                        <a:t>0.065</a:t>
                      </a:r>
                    </a:p>
                  </a:txBody>
                  <a:tcPr/>
                </a:tc>
                <a:tc>
                  <a:txBody>
                    <a:bodyPr/>
                    <a:lstStyle/>
                    <a:p>
                      <a:r>
                        <a:rPr lang="en-US" dirty="0"/>
                        <a:t>44.7</a:t>
                      </a:r>
                    </a:p>
                  </a:txBody>
                  <a:tcPr/>
                </a:tc>
                <a:extLst>
                  <a:ext uri="{0D108BD9-81ED-4DB2-BD59-A6C34878D82A}">
                    <a16:rowId xmlns:a16="http://schemas.microsoft.com/office/drawing/2014/main" val="1658510354"/>
                  </a:ext>
                </a:extLst>
              </a:tr>
            </a:tbl>
          </a:graphicData>
        </a:graphic>
      </p:graphicFrame>
    </p:spTree>
    <p:extLst>
      <p:ext uri="{BB962C8B-B14F-4D97-AF65-F5344CB8AC3E}">
        <p14:creationId xmlns:p14="http://schemas.microsoft.com/office/powerpoint/2010/main" val="523706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244F2-7FFC-0B80-6F9C-FFC44E7CE0CE}"/>
              </a:ext>
            </a:extLst>
          </p:cNvPr>
          <p:cNvSpPr>
            <a:spLocks noGrp="1"/>
          </p:cNvSpPr>
          <p:nvPr>
            <p:ph type="title"/>
          </p:nvPr>
        </p:nvSpPr>
        <p:spPr>
          <a:xfrm>
            <a:off x="838200" y="365125"/>
            <a:ext cx="10515600" cy="468593"/>
          </a:xfrm>
        </p:spPr>
        <p:txBody>
          <a:bodyPr>
            <a:normAutofit fontScale="90000"/>
          </a:bodyPr>
          <a:lstStyle/>
          <a:p>
            <a:r>
              <a:rPr lang="en-US" sz="3600" dirty="0"/>
              <a:t>DHS sequence attributes – lncRNA Hg19 background</a:t>
            </a:r>
          </a:p>
        </p:txBody>
      </p:sp>
      <p:graphicFrame>
        <p:nvGraphicFramePr>
          <p:cNvPr id="4" name="Table 4">
            <a:extLst>
              <a:ext uri="{FF2B5EF4-FFF2-40B4-BE49-F238E27FC236}">
                <a16:creationId xmlns:a16="http://schemas.microsoft.com/office/drawing/2014/main" id="{CED9F270-B884-F6B0-4E28-9E3FC84214EC}"/>
              </a:ext>
            </a:extLst>
          </p:cNvPr>
          <p:cNvGraphicFramePr>
            <a:graphicFrameLocks noGrp="1"/>
          </p:cNvGraphicFramePr>
          <p:nvPr>
            <p:ph idx="1"/>
            <p:extLst>
              <p:ext uri="{D42A27DB-BD31-4B8C-83A1-F6EECF244321}">
                <p14:modId xmlns:p14="http://schemas.microsoft.com/office/powerpoint/2010/main" val="1256762206"/>
              </p:ext>
            </p:extLst>
          </p:nvPr>
        </p:nvGraphicFramePr>
        <p:xfrm>
          <a:off x="838200" y="978460"/>
          <a:ext cx="10515597" cy="111252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577154439"/>
                    </a:ext>
                  </a:extLst>
                </a:gridCol>
                <a:gridCol w="3505199">
                  <a:extLst>
                    <a:ext uri="{9D8B030D-6E8A-4147-A177-3AD203B41FA5}">
                      <a16:colId xmlns:a16="http://schemas.microsoft.com/office/drawing/2014/main" val="3687682469"/>
                    </a:ext>
                  </a:extLst>
                </a:gridCol>
                <a:gridCol w="3505199">
                  <a:extLst>
                    <a:ext uri="{9D8B030D-6E8A-4147-A177-3AD203B41FA5}">
                      <a16:colId xmlns:a16="http://schemas.microsoft.com/office/drawing/2014/main" val="3944367658"/>
                    </a:ext>
                  </a:extLst>
                </a:gridCol>
              </a:tblGrid>
              <a:tr h="370840">
                <a:tc>
                  <a:txBody>
                    <a:bodyPr/>
                    <a:lstStyle/>
                    <a:p>
                      <a:r>
                        <a:rPr lang="en-US" dirty="0"/>
                        <a:t>Aggregated </a:t>
                      </a:r>
                      <a:r>
                        <a:rPr lang="en-US" dirty="0" err="1"/>
                        <a:t>chromHMM</a:t>
                      </a:r>
                      <a:r>
                        <a:rPr lang="en-US" dirty="0"/>
                        <a:t> category</a:t>
                      </a:r>
                    </a:p>
                  </a:txBody>
                  <a:tcPr/>
                </a:tc>
                <a:tc>
                  <a:txBody>
                    <a:bodyPr/>
                    <a:lstStyle/>
                    <a:p>
                      <a:r>
                        <a:rPr lang="en-US" dirty="0"/>
                        <a:t>Average % GC</a:t>
                      </a:r>
                    </a:p>
                  </a:txBody>
                  <a:tcPr/>
                </a:tc>
                <a:tc>
                  <a:txBody>
                    <a:bodyPr/>
                    <a:lstStyle/>
                    <a:p>
                      <a:r>
                        <a:rPr lang="en-US" dirty="0"/>
                        <a:t>Average % AT</a:t>
                      </a:r>
                    </a:p>
                  </a:txBody>
                  <a:tcPr/>
                </a:tc>
                <a:extLst>
                  <a:ext uri="{0D108BD9-81ED-4DB2-BD59-A6C34878D82A}">
                    <a16:rowId xmlns:a16="http://schemas.microsoft.com/office/drawing/2014/main" val="2842845056"/>
                  </a:ext>
                </a:extLst>
              </a:tr>
              <a:tr h="370840">
                <a:tc>
                  <a:txBody>
                    <a:bodyPr/>
                    <a:lstStyle/>
                    <a:p>
                      <a:r>
                        <a:rPr lang="en-US" dirty="0"/>
                        <a:t>Promoter</a:t>
                      </a:r>
                    </a:p>
                  </a:txBody>
                  <a:tcPr/>
                </a:tc>
                <a:tc>
                  <a:txBody>
                    <a:bodyPr/>
                    <a:lstStyle/>
                    <a:p>
                      <a:r>
                        <a:rPr lang="en-US" dirty="0"/>
                        <a:t>0.512</a:t>
                      </a:r>
                    </a:p>
                  </a:txBody>
                  <a:tcPr/>
                </a:tc>
                <a:tc>
                  <a:txBody>
                    <a:bodyPr/>
                    <a:lstStyle/>
                    <a:p>
                      <a:r>
                        <a:rPr lang="en-US" dirty="0"/>
                        <a:t>0.488</a:t>
                      </a:r>
                    </a:p>
                  </a:txBody>
                  <a:tcPr/>
                </a:tc>
                <a:extLst>
                  <a:ext uri="{0D108BD9-81ED-4DB2-BD59-A6C34878D82A}">
                    <a16:rowId xmlns:a16="http://schemas.microsoft.com/office/drawing/2014/main" val="1832932153"/>
                  </a:ext>
                </a:extLst>
              </a:tr>
              <a:tr h="370840">
                <a:tc>
                  <a:txBody>
                    <a:bodyPr/>
                    <a:lstStyle/>
                    <a:p>
                      <a:r>
                        <a:rPr lang="en-US" dirty="0" err="1"/>
                        <a:t>Enahncer</a:t>
                      </a:r>
                      <a:endParaRPr lang="en-US" dirty="0"/>
                    </a:p>
                  </a:txBody>
                  <a:tcPr/>
                </a:tc>
                <a:tc>
                  <a:txBody>
                    <a:bodyPr/>
                    <a:lstStyle/>
                    <a:p>
                      <a:r>
                        <a:rPr lang="en-US" dirty="0"/>
                        <a:t>0.596</a:t>
                      </a:r>
                    </a:p>
                  </a:txBody>
                  <a:tcPr/>
                </a:tc>
                <a:tc>
                  <a:txBody>
                    <a:bodyPr/>
                    <a:lstStyle/>
                    <a:p>
                      <a:r>
                        <a:rPr lang="en-US" dirty="0"/>
                        <a:t>0.404</a:t>
                      </a:r>
                    </a:p>
                  </a:txBody>
                  <a:tcPr/>
                </a:tc>
                <a:extLst>
                  <a:ext uri="{0D108BD9-81ED-4DB2-BD59-A6C34878D82A}">
                    <a16:rowId xmlns:a16="http://schemas.microsoft.com/office/drawing/2014/main" val="2682497799"/>
                  </a:ext>
                </a:extLst>
              </a:tr>
            </a:tbl>
          </a:graphicData>
        </a:graphic>
      </p:graphicFrame>
      <p:pic>
        <p:nvPicPr>
          <p:cNvPr id="5" name="Picture 4">
            <a:extLst>
              <a:ext uri="{FF2B5EF4-FFF2-40B4-BE49-F238E27FC236}">
                <a16:creationId xmlns:a16="http://schemas.microsoft.com/office/drawing/2014/main" id="{00748B61-A2C6-CF62-0190-1A85BBB2AB4C}"/>
              </a:ext>
            </a:extLst>
          </p:cNvPr>
          <p:cNvPicPr>
            <a:picLocks noChangeAspect="1"/>
          </p:cNvPicPr>
          <p:nvPr/>
        </p:nvPicPr>
        <p:blipFill>
          <a:blip r:embed="rId3"/>
          <a:stretch>
            <a:fillRect/>
          </a:stretch>
        </p:blipFill>
        <p:spPr>
          <a:xfrm>
            <a:off x="981635" y="2103295"/>
            <a:ext cx="10228729" cy="4754705"/>
          </a:xfrm>
          <a:prstGeom prst="rect">
            <a:avLst/>
          </a:prstGeom>
        </p:spPr>
      </p:pic>
    </p:spTree>
    <p:extLst>
      <p:ext uri="{BB962C8B-B14F-4D97-AF65-F5344CB8AC3E}">
        <p14:creationId xmlns:p14="http://schemas.microsoft.com/office/powerpoint/2010/main" val="168788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BDD0-F16C-53C6-E68E-45C47BD2A239}"/>
              </a:ext>
            </a:extLst>
          </p:cNvPr>
          <p:cNvSpPr>
            <a:spLocks noGrp="1"/>
          </p:cNvSpPr>
          <p:nvPr>
            <p:ph type="title"/>
          </p:nvPr>
        </p:nvSpPr>
        <p:spPr>
          <a:xfrm>
            <a:off x="838200" y="365125"/>
            <a:ext cx="10515600" cy="887478"/>
          </a:xfrm>
        </p:spPr>
        <p:txBody>
          <a:bodyPr>
            <a:normAutofit fontScale="90000"/>
          </a:bodyPr>
          <a:lstStyle/>
          <a:p>
            <a:r>
              <a:rPr lang="en-US" sz="4000" dirty="0" err="1"/>
              <a:t>chromHMM</a:t>
            </a:r>
            <a:r>
              <a:rPr lang="en-US" sz="4000" dirty="0"/>
              <a:t> of the DHS’s containing the enriched, known HOMER motifs</a:t>
            </a:r>
          </a:p>
        </p:txBody>
      </p:sp>
      <p:graphicFrame>
        <p:nvGraphicFramePr>
          <p:cNvPr id="4" name="Table 4">
            <a:extLst>
              <a:ext uri="{FF2B5EF4-FFF2-40B4-BE49-F238E27FC236}">
                <a16:creationId xmlns:a16="http://schemas.microsoft.com/office/drawing/2014/main" id="{9100B9A7-E859-C1E1-9BD4-9FF1AF69758D}"/>
              </a:ext>
            </a:extLst>
          </p:cNvPr>
          <p:cNvGraphicFramePr>
            <a:graphicFrameLocks noGrp="1"/>
          </p:cNvGraphicFramePr>
          <p:nvPr>
            <p:ph idx="1"/>
            <p:extLst>
              <p:ext uri="{D42A27DB-BD31-4B8C-83A1-F6EECF244321}">
                <p14:modId xmlns:p14="http://schemas.microsoft.com/office/powerpoint/2010/main" val="1815523335"/>
              </p:ext>
            </p:extLst>
          </p:nvPr>
        </p:nvGraphicFramePr>
        <p:xfrm>
          <a:off x="112734" y="1252603"/>
          <a:ext cx="12079268" cy="5362251"/>
        </p:xfrm>
        <a:graphic>
          <a:graphicData uri="http://schemas.openxmlformats.org/drawingml/2006/table">
            <a:tbl>
              <a:tblPr firstRow="1" bandRow="1">
                <a:tableStyleId>{5C22544A-7EE6-4342-B048-85BDC9FD1C3A}</a:tableStyleId>
              </a:tblPr>
              <a:tblGrid>
                <a:gridCol w="3417047">
                  <a:extLst>
                    <a:ext uri="{9D8B030D-6E8A-4147-A177-3AD203B41FA5}">
                      <a16:colId xmlns:a16="http://schemas.microsoft.com/office/drawing/2014/main" val="2625007040"/>
                    </a:ext>
                  </a:extLst>
                </a:gridCol>
                <a:gridCol w="2969342">
                  <a:extLst>
                    <a:ext uri="{9D8B030D-6E8A-4147-A177-3AD203B41FA5}">
                      <a16:colId xmlns:a16="http://schemas.microsoft.com/office/drawing/2014/main" val="2295493822"/>
                    </a:ext>
                  </a:extLst>
                </a:gridCol>
                <a:gridCol w="3057832">
                  <a:extLst>
                    <a:ext uri="{9D8B030D-6E8A-4147-A177-3AD203B41FA5}">
                      <a16:colId xmlns:a16="http://schemas.microsoft.com/office/drawing/2014/main" val="3452809280"/>
                    </a:ext>
                  </a:extLst>
                </a:gridCol>
                <a:gridCol w="2635047">
                  <a:extLst>
                    <a:ext uri="{9D8B030D-6E8A-4147-A177-3AD203B41FA5}">
                      <a16:colId xmlns:a16="http://schemas.microsoft.com/office/drawing/2014/main" val="1317431269"/>
                    </a:ext>
                  </a:extLst>
                </a:gridCol>
              </a:tblGrid>
              <a:tr h="419708">
                <a:tc>
                  <a:txBody>
                    <a:bodyPr/>
                    <a:lstStyle/>
                    <a:p>
                      <a:r>
                        <a:rPr lang="en-US" dirty="0" err="1"/>
                        <a:t>chromHMM</a:t>
                      </a:r>
                      <a:r>
                        <a:rPr lang="en-US" dirty="0"/>
                        <a:t> category</a:t>
                      </a:r>
                    </a:p>
                  </a:txBody>
                  <a:tcPr/>
                </a:tc>
                <a:tc>
                  <a:txBody>
                    <a:bodyPr/>
                    <a:lstStyle/>
                    <a:p>
                      <a:r>
                        <a:rPr lang="en-US" dirty="0"/>
                        <a:t>Contains Rank2 motif ‘GCCCCCTGGTGG’</a:t>
                      </a:r>
                    </a:p>
                  </a:txBody>
                  <a:tcPr/>
                </a:tc>
                <a:tc>
                  <a:txBody>
                    <a:bodyPr/>
                    <a:lstStyle/>
                    <a:p>
                      <a:r>
                        <a:rPr lang="en-US" dirty="0"/>
                        <a:t>Contains Rank6 motif 'TGACTCAGCA'</a:t>
                      </a:r>
                    </a:p>
                  </a:txBody>
                  <a:tcPr/>
                </a:tc>
                <a:tc>
                  <a:txBody>
                    <a:bodyPr/>
                    <a:lstStyle/>
                    <a:p>
                      <a:r>
                        <a:rPr lang="en-US" dirty="0"/>
                        <a:t>Contains Rank 8 motif 'AGATAAG'</a:t>
                      </a:r>
                    </a:p>
                  </a:txBody>
                  <a:tcPr/>
                </a:tc>
                <a:extLst>
                  <a:ext uri="{0D108BD9-81ED-4DB2-BD59-A6C34878D82A}">
                    <a16:rowId xmlns:a16="http://schemas.microsoft.com/office/drawing/2014/main" val="569647683"/>
                  </a:ext>
                </a:extLst>
              </a:tr>
              <a:tr h="419708">
                <a:tc>
                  <a:txBody>
                    <a:bodyPr/>
                    <a:lstStyle/>
                    <a:p>
                      <a:r>
                        <a:rPr lang="en-US" dirty="0"/>
                        <a:t>Active Promoter</a:t>
                      </a:r>
                    </a:p>
                  </a:txBody>
                  <a:tcPr/>
                </a:tc>
                <a:tc>
                  <a:txBody>
                    <a:bodyPr/>
                    <a:lstStyle/>
                    <a:p>
                      <a:r>
                        <a:rPr lang="en-US" dirty="0"/>
                        <a:t>25 (0.105)</a:t>
                      </a:r>
                    </a:p>
                  </a:txBody>
                  <a:tcPr/>
                </a:tc>
                <a:tc>
                  <a:txBody>
                    <a:bodyPr/>
                    <a:lstStyle/>
                    <a:p>
                      <a:r>
                        <a:rPr lang="en-US" dirty="0"/>
                        <a:t>63 (0.128)</a:t>
                      </a:r>
                    </a:p>
                  </a:txBody>
                  <a:tcPr/>
                </a:tc>
                <a:tc>
                  <a:txBody>
                    <a:bodyPr/>
                    <a:lstStyle/>
                    <a:p>
                      <a:r>
                        <a:rPr lang="en-US" dirty="0"/>
                        <a:t>770 (0.168)</a:t>
                      </a:r>
                    </a:p>
                  </a:txBody>
                  <a:tcPr/>
                </a:tc>
                <a:extLst>
                  <a:ext uri="{0D108BD9-81ED-4DB2-BD59-A6C34878D82A}">
                    <a16:rowId xmlns:a16="http://schemas.microsoft.com/office/drawing/2014/main" val="4254871281"/>
                  </a:ext>
                </a:extLst>
              </a:tr>
              <a:tr h="419708">
                <a:tc>
                  <a:txBody>
                    <a:bodyPr/>
                    <a:lstStyle/>
                    <a:p>
                      <a:r>
                        <a:rPr lang="en-US" dirty="0"/>
                        <a:t>Candidate Strong Enhancer</a:t>
                      </a:r>
                    </a:p>
                  </a:txBody>
                  <a:tcPr/>
                </a:tc>
                <a:tc>
                  <a:txBody>
                    <a:bodyPr/>
                    <a:lstStyle/>
                    <a:p>
                      <a:r>
                        <a:rPr lang="en-US" dirty="0"/>
                        <a:t>7 (0.030)</a:t>
                      </a:r>
                    </a:p>
                  </a:txBody>
                  <a:tcPr/>
                </a:tc>
                <a:tc>
                  <a:txBody>
                    <a:bodyPr/>
                    <a:lstStyle/>
                    <a:p>
                      <a:r>
                        <a:rPr lang="en-US" dirty="0">
                          <a:solidFill>
                            <a:srgbClr val="FF0000"/>
                          </a:solidFill>
                        </a:rPr>
                        <a:t>226 (0.458)</a:t>
                      </a:r>
                    </a:p>
                  </a:txBody>
                  <a:tcPr/>
                </a:tc>
                <a:tc>
                  <a:txBody>
                    <a:bodyPr/>
                    <a:lstStyle/>
                    <a:p>
                      <a:r>
                        <a:rPr lang="en-US" dirty="0">
                          <a:solidFill>
                            <a:srgbClr val="FF0000"/>
                          </a:solidFill>
                        </a:rPr>
                        <a:t>1600 (0.348)</a:t>
                      </a:r>
                    </a:p>
                  </a:txBody>
                  <a:tcPr/>
                </a:tc>
                <a:extLst>
                  <a:ext uri="{0D108BD9-81ED-4DB2-BD59-A6C34878D82A}">
                    <a16:rowId xmlns:a16="http://schemas.microsoft.com/office/drawing/2014/main" val="525244419"/>
                  </a:ext>
                </a:extLst>
              </a:tr>
              <a:tr h="419708">
                <a:tc>
                  <a:txBody>
                    <a:bodyPr/>
                    <a:lstStyle/>
                    <a:p>
                      <a:r>
                        <a:rPr lang="en-US" dirty="0"/>
                        <a:t>Candidate Weak Enhancer</a:t>
                      </a:r>
                    </a:p>
                  </a:txBody>
                  <a:tcPr/>
                </a:tc>
                <a:tc>
                  <a:txBody>
                    <a:bodyPr/>
                    <a:lstStyle/>
                    <a:p>
                      <a:r>
                        <a:rPr lang="en-US" dirty="0">
                          <a:solidFill>
                            <a:schemeClr val="tx1"/>
                          </a:solidFill>
                        </a:rPr>
                        <a:t>28 (0.118)</a:t>
                      </a:r>
                    </a:p>
                  </a:txBody>
                  <a:tcPr/>
                </a:tc>
                <a:tc>
                  <a:txBody>
                    <a:bodyPr/>
                    <a:lstStyle/>
                    <a:p>
                      <a:r>
                        <a:rPr lang="en-US" dirty="0"/>
                        <a:t>137 (0.278)</a:t>
                      </a:r>
                    </a:p>
                  </a:txBody>
                  <a:tcPr/>
                </a:tc>
                <a:tc>
                  <a:txBody>
                    <a:bodyPr/>
                    <a:lstStyle/>
                    <a:p>
                      <a:r>
                        <a:rPr lang="en-US" dirty="0"/>
                        <a:t>1287 (0.280)</a:t>
                      </a:r>
                    </a:p>
                  </a:txBody>
                  <a:tcPr/>
                </a:tc>
                <a:extLst>
                  <a:ext uri="{0D108BD9-81ED-4DB2-BD59-A6C34878D82A}">
                    <a16:rowId xmlns:a16="http://schemas.microsoft.com/office/drawing/2014/main" val="1337366192"/>
                  </a:ext>
                </a:extLst>
              </a:tr>
              <a:tr h="419708">
                <a:tc>
                  <a:txBody>
                    <a:bodyPr/>
                    <a:lstStyle/>
                    <a:p>
                      <a:r>
                        <a:rPr lang="en-US" dirty="0"/>
                        <a:t>Distal CTCF/Candidate Insulator</a:t>
                      </a:r>
                    </a:p>
                  </a:txBody>
                  <a:tcPr/>
                </a:tc>
                <a:tc>
                  <a:txBody>
                    <a:bodyPr/>
                    <a:lstStyle/>
                    <a:p>
                      <a:r>
                        <a:rPr lang="en-US" dirty="0">
                          <a:solidFill>
                            <a:srgbClr val="FF0000"/>
                          </a:solidFill>
                        </a:rPr>
                        <a:t>127 (0.536)</a:t>
                      </a:r>
                    </a:p>
                  </a:txBody>
                  <a:tcPr/>
                </a:tc>
                <a:tc>
                  <a:txBody>
                    <a:bodyPr/>
                    <a:lstStyle/>
                    <a:p>
                      <a:r>
                        <a:rPr lang="en-US" dirty="0"/>
                        <a:t>11 (0.022)</a:t>
                      </a:r>
                    </a:p>
                  </a:txBody>
                  <a:tcPr/>
                </a:tc>
                <a:tc>
                  <a:txBody>
                    <a:bodyPr/>
                    <a:lstStyle/>
                    <a:p>
                      <a:r>
                        <a:rPr lang="en-US" dirty="0"/>
                        <a:t>313 (0.068)</a:t>
                      </a:r>
                    </a:p>
                  </a:txBody>
                  <a:tcPr/>
                </a:tc>
                <a:extLst>
                  <a:ext uri="{0D108BD9-81ED-4DB2-BD59-A6C34878D82A}">
                    <a16:rowId xmlns:a16="http://schemas.microsoft.com/office/drawing/2014/main" val="4240896050"/>
                  </a:ext>
                </a:extLst>
              </a:tr>
              <a:tr h="724427">
                <a:tc>
                  <a:txBody>
                    <a:bodyPr/>
                    <a:lstStyle/>
                    <a:p>
                      <a:r>
                        <a:rPr lang="en-US" dirty="0"/>
                        <a:t>Heterochromatin/Repetitive/Copy Number Variation</a:t>
                      </a:r>
                    </a:p>
                  </a:txBody>
                  <a:tcPr/>
                </a:tc>
                <a:tc>
                  <a:txBody>
                    <a:bodyPr/>
                    <a:lstStyle/>
                    <a:p>
                      <a:r>
                        <a:rPr lang="en-US" dirty="0"/>
                        <a:t>16 (0.068)</a:t>
                      </a:r>
                    </a:p>
                  </a:txBody>
                  <a:tcPr/>
                </a:tc>
                <a:tc>
                  <a:txBody>
                    <a:bodyPr/>
                    <a:lstStyle/>
                    <a:p>
                      <a:r>
                        <a:rPr lang="en-US" dirty="0"/>
                        <a:t>2 (0.004)</a:t>
                      </a:r>
                    </a:p>
                  </a:txBody>
                  <a:tcPr/>
                </a:tc>
                <a:tc>
                  <a:txBody>
                    <a:bodyPr/>
                    <a:lstStyle/>
                    <a:p>
                      <a:r>
                        <a:rPr lang="en-US" dirty="0"/>
                        <a:t>123 (0.027)</a:t>
                      </a:r>
                    </a:p>
                  </a:txBody>
                  <a:tcPr/>
                </a:tc>
                <a:extLst>
                  <a:ext uri="{0D108BD9-81ED-4DB2-BD59-A6C34878D82A}">
                    <a16:rowId xmlns:a16="http://schemas.microsoft.com/office/drawing/2014/main" val="3956297542"/>
                  </a:ext>
                </a:extLst>
              </a:tr>
              <a:tr h="419708">
                <a:tc>
                  <a:txBody>
                    <a:bodyPr/>
                    <a:lstStyle/>
                    <a:p>
                      <a:r>
                        <a:rPr lang="en-US" dirty="0"/>
                        <a:t>Inactive Promoter</a:t>
                      </a:r>
                    </a:p>
                  </a:txBody>
                  <a:tcPr/>
                </a:tc>
                <a:tc>
                  <a:txBody>
                    <a:bodyPr/>
                    <a:lstStyle/>
                    <a:p>
                      <a:r>
                        <a:rPr lang="en-US" dirty="0"/>
                        <a:t>19 (0.080)</a:t>
                      </a:r>
                    </a:p>
                  </a:txBody>
                  <a:tcPr/>
                </a:tc>
                <a:tc>
                  <a:txBody>
                    <a:bodyPr/>
                    <a:lstStyle/>
                    <a:p>
                      <a:r>
                        <a:rPr lang="en-US" dirty="0"/>
                        <a:t>6 (0.012)</a:t>
                      </a:r>
                    </a:p>
                  </a:txBody>
                  <a:tcPr/>
                </a:tc>
                <a:tc>
                  <a:txBody>
                    <a:bodyPr/>
                    <a:lstStyle/>
                    <a:p>
                      <a:r>
                        <a:rPr lang="en-US" dirty="0"/>
                        <a:t>120 (0.026)</a:t>
                      </a:r>
                    </a:p>
                  </a:txBody>
                  <a:tcPr/>
                </a:tc>
                <a:extLst>
                  <a:ext uri="{0D108BD9-81ED-4DB2-BD59-A6C34878D82A}">
                    <a16:rowId xmlns:a16="http://schemas.microsoft.com/office/drawing/2014/main" val="900524294"/>
                  </a:ext>
                </a:extLst>
              </a:tr>
              <a:tr h="419708">
                <a:tc>
                  <a:txBody>
                    <a:bodyPr/>
                    <a:lstStyle/>
                    <a:p>
                      <a:r>
                        <a:rPr lang="en-US" dirty="0"/>
                        <a:t>Low activity proximal to active states</a:t>
                      </a:r>
                    </a:p>
                  </a:txBody>
                  <a:tcPr/>
                </a:tc>
                <a:tc>
                  <a:txBody>
                    <a:bodyPr/>
                    <a:lstStyle/>
                    <a:p>
                      <a:r>
                        <a:rPr lang="en-US" dirty="0"/>
                        <a:t>-</a:t>
                      </a:r>
                    </a:p>
                  </a:txBody>
                  <a:tcPr/>
                </a:tc>
                <a:tc>
                  <a:txBody>
                    <a:bodyPr/>
                    <a:lstStyle/>
                    <a:p>
                      <a:r>
                        <a:rPr lang="en-US" dirty="0"/>
                        <a:t>2 (0.004)</a:t>
                      </a:r>
                    </a:p>
                  </a:txBody>
                  <a:tcPr/>
                </a:tc>
                <a:tc>
                  <a:txBody>
                    <a:bodyPr/>
                    <a:lstStyle/>
                    <a:p>
                      <a:r>
                        <a:rPr lang="en-US" dirty="0"/>
                        <a:t>11 (0.002)</a:t>
                      </a:r>
                    </a:p>
                  </a:txBody>
                  <a:tcPr/>
                </a:tc>
                <a:extLst>
                  <a:ext uri="{0D108BD9-81ED-4DB2-BD59-A6C34878D82A}">
                    <a16:rowId xmlns:a16="http://schemas.microsoft.com/office/drawing/2014/main" val="1013355912"/>
                  </a:ext>
                </a:extLst>
              </a:tr>
              <a:tr h="419708">
                <a:tc>
                  <a:txBody>
                    <a:bodyPr/>
                    <a:lstStyle/>
                    <a:p>
                      <a:r>
                        <a:rPr lang="en-US" dirty="0" err="1"/>
                        <a:t>Polycomb</a:t>
                      </a:r>
                      <a:r>
                        <a:rPr lang="en-US" dirty="0"/>
                        <a:t> repressed</a:t>
                      </a:r>
                    </a:p>
                  </a:txBody>
                  <a:tcPr/>
                </a:tc>
                <a:tc>
                  <a:txBody>
                    <a:bodyPr/>
                    <a:lstStyle/>
                    <a:p>
                      <a:r>
                        <a:rPr lang="en-US" dirty="0"/>
                        <a:t>8 (0.034)</a:t>
                      </a:r>
                    </a:p>
                  </a:txBody>
                  <a:tcPr/>
                </a:tc>
                <a:tc>
                  <a:txBody>
                    <a:bodyPr/>
                    <a:lstStyle/>
                    <a:p>
                      <a:r>
                        <a:rPr lang="en-US" dirty="0"/>
                        <a:t>31 (0.063)</a:t>
                      </a:r>
                    </a:p>
                  </a:txBody>
                  <a:tcPr/>
                </a:tc>
                <a:tc>
                  <a:txBody>
                    <a:bodyPr/>
                    <a:lstStyle/>
                    <a:p>
                      <a:r>
                        <a:rPr lang="en-US" dirty="0"/>
                        <a:t>196 (0.43)</a:t>
                      </a:r>
                    </a:p>
                  </a:txBody>
                  <a:tcPr/>
                </a:tc>
                <a:extLst>
                  <a:ext uri="{0D108BD9-81ED-4DB2-BD59-A6C34878D82A}">
                    <a16:rowId xmlns:a16="http://schemas.microsoft.com/office/drawing/2014/main" val="2666067173"/>
                  </a:ext>
                </a:extLst>
              </a:tr>
              <a:tr h="419708">
                <a:tc>
                  <a:txBody>
                    <a:bodyPr/>
                    <a:lstStyle/>
                    <a:p>
                      <a:r>
                        <a:rPr lang="en-US" dirty="0"/>
                        <a:t>Promoter flanking</a:t>
                      </a:r>
                    </a:p>
                  </a:txBody>
                  <a:tcPr/>
                </a:tc>
                <a:tc>
                  <a:txBody>
                    <a:bodyPr/>
                    <a:lstStyle/>
                    <a:p>
                      <a:r>
                        <a:rPr lang="en-US" dirty="0"/>
                        <a:t>-</a:t>
                      </a:r>
                    </a:p>
                  </a:txBody>
                  <a:tcPr/>
                </a:tc>
                <a:tc>
                  <a:txBody>
                    <a:bodyPr/>
                    <a:lstStyle/>
                    <a:p>
                      <a:r>
                        <a:rPr lang="en-US" dirty="0"/>
                        <a:t>3 (0.006)</a:t>
                      </a:r>
                    </a:p>
                  </a:txBody>
                  <a:tcPr/>
                </a:tc>
                <a:tc>
                  <a:txBody>
                    <a:bodyPr/>
                    <a:lstStyle/>
                    <a:p>
                      <a:r>
                        <a:rPr lang="en-US" dirty="0"/>
                        <a:t>23 (0.005)</a:t>
                      </a:r>
                    </a:p>
                  </a:txBody>
                  <a:tcPr/>
                </a:tc>
                <a:extLst>
                  <a:ext uri="{0D108BD9-81ED-4DB2-BD59-A6C34878D82A}">
                    <a16:rowId xmlns:a16="http://schemas.microsoft.com/office/drawing/2014/main" val="598118307"/>
                  </a:ext>
                </a:extLst>
              </a:tr>
              <a:tr h="419708">
                <a:tc>
                  <a:txBody>
                    <a:bodyPr/>
                    <a:lstStyle/>
                    <a:p>
                      <a:r>
                        <a:rPr lang="en-US" dirty="0"/>
                        <a:t>Transcription associated</a:t>
                      </a:r>
                    </a:p>
                  </a:txBody>
                  <a:tcPr/>
                </a:tc>
                <a:tc>
                  <a:txBody>
                    <a:bodyPr/>
                    <a:lstStyle/>
                    <a:p>
                      <a:r>
                        <a:rPr lang="en-US" dirty="0"/>
                        <a:t>7 (0.030)</a:t>
                      </a:r>
                    </a:p>
                  </a:txBody>
                  <a:tcPr/>
                </a:tc>
                <a:tc>
                  <a:txBody>
                    <a:bodyPr/>
                    <a:lstStyle/>
                    <a:p>
                      <a:r>
                        <a:rPr lang="en-US" dirty="0"/>
                        <a:t>12 (0.024)</a:t>
                      </a:r>
                    </a:p>
                  </a:txBody>
                  <a:tcPr/>
                </a:tc>
                <a:tc>
                  <a:txBody>
                    <a:bodyPr/>
                    <a:lstStyle/>
                    <a:p>
                      <a:r>
                        <a:rPr lang="en-US" dirty="0"/>
                        <a:t>152 (0.033)</a:t>
                      </a:r>
                    </a:p>
                  </a:txBody>
                  <a:tcPr/>
                </a:tc>
                <a:extLst>
                  <a:ext uri="{0D108BD9-81ED-4DB2-BD59-A6C34878D82A}">
                    <a16:rowId xmlns:a16="http://schemas.microsoft.com/office/drawing/2014/main" val="1127865562"/>
                  </a:ext>
                </a:extLst>
              </a:tr>
            </a:tbl>
          </a:graphicData>
        </a:graphic>
      </p:graphicFrame>
    </p:spTree>
    <p:extLst>
      <p:ext uri="{BB962C8B-B14F-4D97-AF65-F5344CB8AC3E}">
        <p14:creationId xmlns:p14="http://schemas.microsoft.com/office/powerpoint/2010/main" val="602247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FBE22-4131-CD6C-8240-C871C640F344}"/>
              </a:ext>
            </a:extLst>
          </p:cNvPr>
          <p:cNvSpPr>
            <a:spLocks noGrp="1"/>
          </p:cNvSpPr>
          <p:nvPr>
            <p:ph type="title"/>
          </p:nvPr>
        </p:nvSpPr>
        <p:spPr/>
        <p:txBody>
          <a:bodyPr/>
          <a:lstStyle/>
          <a:p>
            <a:r>
              <a:rPr lang="en-US" dirty="0"/>
              <a:t>Outcome measures of DHS’s containing the enriched HOMER motifs</a:t>
            </a:r>
          </a:p>
        </p:txBody>
      </p:sp>
      <p:sp>
        <p:nvSpPr>
          <p:cNvPr id="3" name="Content Placeholder 2">
            <a:extLst>
              <a:ext uri="{FF2B5EF4-FFF2-40B4-BE49-F238E27FC236}">
                <a16:creationId xmlns:a16="http://schemas.microsoft.com/office/drawing/2014/main" id="{220E5A73-F567-4F18-92F8-31BCE902CF2D}"/>
              </a:ext>
            </a:extLst>
          </p:cNvPr>
          <p:cNvSpPr>
            <a:spLocks noGrp="1"/>
          </p:cNvSpPr>
          <p:nvPr>
            <p:ph idx="1"/>
          </p:nvPr>
        </p:nvSpPr>
        <p:spPr/>
        <p:txBody>
          <a:bodyPr/>
          <a:lstStyle/>
          <a:p>
            <a:pPr marL="0" indent="0">
              <a:buNone/>
            </a:pPr>
            <a:endParaRPr lang="en-US" dirty="0"/>
          </a:p>
        </p:txBody>
      </p:sp>
      <p:graphicFrame>
        <p:nvGraphicFramePr>
          <p:cNvPr id="4" name="Table 4">
            <a:extLst>
              <a:ext uri="{FF2B5EF4-FFF2-40B4-BE49-F238E27FC236}">
                <a16:creationId xmlns:a16="http://schemas.microsoft.com/office/drawing/2014/main" id="{8AE72ED9-93E2-9F26-DEA6-8E74EE622588}"/>
              </a:ext>
            </a:extLst>
          </p:cNvPr>
          <p:cNvGraphicFramePr>
            <a:graphicFrameLocks noGrp="1"/>
          </p:cNvGraphicFramePr>
          <p:nvPr>
            <p:extLst>
              <p:ext uri="{D42A27DB-BD31-4B8C-83A1-F6EECF244321}">
                <p14:modId xmlns:p14="http://schemas.microsoft.com/office/powerpoint/2010/main" val="3019057472"/>
              </p:ext>
            </p:extLst>
          </p:nvPr>
        </p:nvGraphicFramePr>
        <p:xfrm>
          <a:off x="360607" y="2710671"/>
          <a:ext cx="11477431" cy="2075748"/>
        </p:xfrm>
        <a:graphic>
          <a:graphicData uri="http://schemas.openxmlformats.org/drawingml/2006/table">
            <a:tbl>
              <a:tblPr firstRow="1" bandRow="1">
                <a:tableStyleId>{5C22544A-7EE6-4342-B048-85BDC9FD1C3A}</a:tableStyleId>
              </a:tblPr>
              <a:tblGrid>
                <a:gridCol w="2392425">
                  <a:extLst>
                    <a:ext uri="{9D8B030D-6E8A-4147-A177-3AD203B41FA5}">
                      <a16:colId xmlns:a16="http://schemas.microsoft.com/office/drawing/2014/main" val="1683287966"/>
                    </a:ext>
                  </a:extLst>
                </a:gridCol>
                <a:gridCol w="3106994">
                  <a:extLst>
                    <a:ext uri="{9D8B030D-6E8A-4147-A177-3AD203B41FA5}">
                      <a16:colId xmlns:a16="http://schemas.microsoft.com/office/drawing/2014/main" val="4094509904"/>
                    </a:ext>
                  </a:extLst>
                </a:gridCol>
                <a:gridCol w="3175819">
                  <a:extLst>
                    <a:ext uri="{9D8B030D-6E8A-4147-A177-3AD203B41FA5}">
                      <a16:colId xmlns:a16="http://schemas.microsoft.com/office/drawing/2014/main" val="1441268784"/>
                    </a:ext>
                  </a:extLst>
                </a:gridCol>
                <a:gridCol w="2802193">
                  <a:extLst>
                    <a:ext uri="{9D8B030D-6E8A-4147-A177-3AD203B41FA5}">
                      <a16:colId xmlns:a16="http://schemas.microsoft.com/office/drawing/2014/main" val="3966238501"/>
                    </a:ext>
                  </a:extLst>
                </a:gridCol>
              </a:tblGrid>
              <a:tr h="320912">
                <a:tc>
                  <a:txBody>
                    <a:bodyPr/>
                    <a:lstStyle/>
                    <a:p>
                      <a:r>
                        <a:rPr lang="en-US" dirty="0"/>
                        <a:t>Outcome</a:t>
                      </a:r>
                    </a:p>
                  </a:txBody>
                  <a:tcPr/>
                </a:tc>
                <a:tc>
                  <a:txBody>
                    <a:bodyPr/>
                    <a:lstStyle/>
                    <a:p>
                      <a:r>
                        <a:rPr lang="en-US" dirty="0"/>
                        <a:t>Contains Rank2 motif ‘GCCCCCTGGTGG’</a:t>
                      </a:r>
                    </a:p>
                  </a:txBody>
                  <a:tcPr/>
                </a:tc>
                <a:tc>
                  <a:txBody>
                    <a:bodyPr/>
                    <a:lstStyle/>
                    <a:p>
                      <a:r>
                        <a:rPr lang="en-US" dirty="0"/>
                        <a:t>Contains Rank6 motif 'TGACTCAGCA'</a:t>
                      </a:r>
                    </a:p>
                  </a:txBody>
                  <a:tcPr/>
                </a:tc>
                <a:tc>
                  <a:txBody>
                    <a:bodyPr/>
                    <a:lstStyle/>
                    <a:p>
                      <a:r>
                        <a:rPr lang="en-US" dirty="0"/>
                        <a:t>Contains Rank 8 motif 'AGATAAG'</a:t>
                      </a:r>
                    </a:p>
                  </a:txBody>
                  <a:tcPr/>
                </a:tc>
                <a:extLst>
                  <a:ext uri="{0D108BD9-81ED-4DB2-BD59-A6C34878D82A}">
                    <a16:rowId xmlns:a16="http://schemas.microsoft.com/office/drawing/2014/main" val="2281893238"/>
                  </a:ext>
                </a:extLst>
              </a:tr>
              <a:tr h="309934">
                <a:tc>
                  <a:txBody>
                    <a:bodyPr/>
                    <a:lstStyle/>
                    <a:p>
                      <a:r>
                        <a:rPr lang="en-US" dirty="0" err="1"/>
                        <a:t>wgCERES_score_nosig</a:t>
                      </a:r>
                      <a:endParaRPr lang="en-US" dirty="0"/>
                    </a:p>
                  </a:txBody>
                  <a:tcPr/>
                </a:tc>
                <a:tc>
                  <a:txBody>
                    <a:bodyPr/>
                    <a:lstStyle/>
                    <a:p>
                      <a:r>
                        <a:rPr lang="en-US" dirty="0"/>
                        <a:t>0.09256427</a:t>
                      </a:r>
                    </a:p>
                  </a:txBody>
                  <a:tcPr/>
                </a:tc>
                <a:tc>
                  <a:txBody>
                    <a:bodyPr/>
                    <a:lstStyle/>
                    <a:p>
                      <a:r>
                        <a:rPr lang="en-US" dirty="0"/>
                        <a:t>0.2194022</a:t>
                      </a:r>
                    </a:p>
                  </a:txBody>
                  <a:tcPr/>
                </a:tc>
                <a:tc>
                  <a:txBody>
                    <a:bodyPr/>
                    <a:lstStyle/>
                    <a:p>
                      <a:r>
                        <a:rPr lang="en-US" dirty="0"/>
                        <a:t>0.169613</a:t>
                      </a:r>
                    </a:p>
                  </a:txBody>
                  <a:tcPr/>
                </a:tc>
                <a:extLst>
                  <a:ext uri="{0D108BD9-81ED-4DB2-BD59-A6C34878D82A}">
                    <a16:rowId xmlns:a16="http://schemas.microsoft.com/office/drawing/2014/main" val="410670244"/>
                  </a:ext>
                </a:extLst>
              </a:tr>
              <a:tr h="534954">
                <a:tc>
                  <a:txBody>
                    <a:bodyPr/>
                    <a:lstStyle/>
                    <a:p>
                      <a:r>
                        <a:rPr lang="en-US" dirty="0"/>
                        <a:t>Dhs_0_1_wg</a:t>
                      </a:r>
                    </a:p>
                  </a:txBody>
                  <a:tcPr/>
                </a:tc>
                <a:tc>
                  <a:txBody>
                    <a:bodyPr/>
                    <a:lstStyle/>
                    <a:p>
                      <a:r>
                        <a:rPr lang="en-US" dirty="0"/>
                        <a:t>0.02531646</a:t>
                      </a:r>
                    </a:p>
                  </a:txBody>
                  <a:tcPr/>
                </a:tc>
                <a:tc>
                  <a:txBody>
                    <a:bodyPr/>
                    <a:lstStyle/>
                    <a:p>
                      <a:r>
                        <a:rPr lang="en-US" dirty="0"/>
                        <a:t>0.02231237</a:t>
                      </a:r>
                    </a:p>
                  </a:txBody>
                  <a:tcPr/>
                </a:tc>
                <a:tc>
                  <a:txBody>
                    <a:bodyPr/>
                    <a:lstStyle/>
                    <a:p>
                      <a:r>
                        <a:rPr lang="en-US" dirty="0"/>
                        <a:t>0.023154526</a:t>
                      </a:r>
                    </a:p>
                  </a:txBody>
                  <a:tcPr/>
                </a:tc>
                <a:extLst>
                  <a:ext uri="{0D108BD9-81ED-4DB2-BD59-A6C34878D82A}">
                    <a16:rowId xmlns:a16="http://schemas.microsoft.com/office/drawing/2014/main" val="2334611366"/>
                  </a:ext>
                </a:extLst>
              </a:tr>
              <a:tr h="534954">
                <a:tc>
                  <a:txBody>
                    <a:bodyPr/>
                    <a:lstStyle/>
                    <a:p>
                      <a:r>
                        <a:rPr lang="en-US" dirty="0" err="1"/>
                        <a:t>pValue</a:t>
                      </a:r>
                      <a:endParaRPr lang="en-US" dirty="0"/>
                    </a:p>
                  </a:txBody>
                  <a:tcPr/>
                </a:tc>
                <a:tc>
                  <a:txBody>
                    <a:bodyPr/>
                    <a:lstStyle/>
                    <a:p>
                      <a:r>
                        <a:rPr lang="en-US" dirty="0"/>
                        <a:t>7.330591</a:t>
                      </a:r>
                    </a:p>
                  </a:txBody>
                  <a:tcPr/>
                </a:tc>
                <a:tc>
                  <a:txBody>
                    <a:bodyPr/>
                    <a:lstStyle/>
                    <a:p>
                      <a:r>
                        <a:rPr lang="en-US" dirty="0"/>
                        <a:t>4.854564</a:t>
                      </a:r>
                    </a:p>
                  </a:txBody>
                  <a:tcPr/>
                </a:tc>
                <a:tc>
                  <a:txBody>
                    <a:bodyPr/>
                    <a:lstStyle/>
                    <a:p>
                      <a:r>
                        <a:rPr lang="en-US" dirty="0"/>
                        <a:t>5.419765</a:t>
                      </a:r>
                    </a:p>
                  </a:txBody>
                  <a:tcPr/>
                </a:tc>
                <a:extLst>
                  <a:ext uri="{0D108BD9-81ED-4DB2-BD59-A6C34878D82A}">
                    <a16:rowId xmlns:a16="http://schemas.microsoft.com/office/drawing/2014/main" val="4055389320"/>
                  </a:ext>
                </a:extLst>
              </a:tr>
            </a:tbl>
          </a:graphicData>
        </a:graphic>
      </p:graphicFrame>
    </p:spTree>
    <p:extLst>
      <p:ext uri="{BB962C8B-B14F-4D97-AF65-F5344CB8AC3E}">
        <p14:creationId xmlns:p14="http://schemas.microsoft.com/office/powerpoint/2010/main" val="765603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BDD0-F16C-53C6-E68E-45C47BD2A239}"/>
              </a:ext>
            </a:extLst>
          </p:cNvPr>
          <p:cNvSpPr>
            <a:spLocks noGrp="1"/>
          </p:cNvSpPr>
          <p:nvPr>
            <p:ph type="title"/>
          </p:nvPr>
        </p:nvSpPr>
        <p:spPr>
          <a:xfrm>
            <a:off x="838199" y="117990"/>
            <a:ext cx="11123141" cy="438064"/>
          </a:xfrm>
        </p:spPr>
        <p:txBody>
          <a:bodyPr>
            <a:normAutofit fontScale="90000"/>
          </a:bodyPr>
          <a:lstStyle/>
          <a:p>
            <a:r>
              <a:rPr lang="en-US" sz="2800" dirty="0" err="1"/>
              <a:t>chromHMM</a:t>
            </a:r>
            <a:r>
              <a:rPr lang="en-US" sz="2800" dirty="0"/>
              <a:t> and CERES scores of the DHS’s containing the Jus and </a:t>
            </a:r>
            <a:r>
              <a:rPr lang="en-US" sz="2800" dirty="0" err="1"/>
              <a:t>Fos</a:t>
            </a:r>
            <a:r>
              <a:rPr lang="en-US" sz="2800" dirty="0"/>
              <a:t> HOMER motifs</a:t>
            </a:r>
          </a:p>
        </p:txBody>
      </p:sp>
      <p:graphicFrame>
        <p:nvGraphicFramePr>
          <p:cNvPr id="4" name="Table 4">
            <a:extLst>
              <a:ext uri="{FF2B5EF4-FFF2-40B4-BE49-F238E27FC236}">
                <a16:creationId xmlns:a16="http://schemas.microsoft.com/office/drawing/2014/main" id="{9100B9A7-E859-C1E1-9BD4-9FF1AF69758D}"/>
              </a:ext>
            </a:extLst>
          </p:cNvPr>
          <p:cNvGraphicFramePr>
            <a:graphicFrameLocks noGrp="1"/>
          </p:cNvGraphicFramePr>
          <p:nvPr>
            <p:ph idx="1"/>
            <p:extLst>
              <p:ext uri="{D42A27DB-BD31-4B8C-83A1-F6EECF244321}">
                <p14:modId xmlns:p14="http://schemas.microsoft.com/office/powerpoint/2010/main" val="3117738909"/>
              </p:ext>
            </p:extLst>
          </p:nvPr>
        </p:nvGraphicFramePr>
        <p:xfrm>
          <a:off x="1373889" y="556054"/>
          <a:ext cx="9444221" cy="5981295"/>
        </p:xfrm>
        <a:graphic>
          <a:graphicData uri="http://schemas.openxmlformats.org/drawingml/2006/table">
            <a:tbl>
              <a:tblPr firstRow="1" bandRow="1">
                <a:tableStyleId>{5C22544A-7EE6-4342-B048-85BDC9FD1C3A}</a:tableStyleId>
              </a:tblPr>
              <a:tblGrid>
                <a:gridCol w="3417047">
                  <a:extLst>
                    <a:ext uri="{9D8B030D-6E8A-4147-A177-3AD203B41FA5}">
                      <a16:colId xmlns:a16="http://schemas.microsoft.com/office/drawing/2014/main" val="2625007040"/>
                    </a:ext>
                  </a:extLst>
                </a:gridCol>
                <a:gridCol w="2969342">
                  <a:extLst>
                    <a:ext uri="{9D8B030D-6E8A-4147-A177-3AD203B41FA5}">
                      <a16:colId xmlns:a16="http://schemas.microsoft.com/office/drawing/2014/main" val="2295493822"/>
                    </a:ext>
                  </a:extLst>
                </a:gridCol>
                <a:gridCol w="3057832">
                  <a:extLst>
                    <a:ext uri="{9D8B030D-6E8A-4147-A177-3AD203B41FA5}">
                      <a16:colId xmlns:a16="http://schemas.microsoft.com/office/drawing/2014/main" val="3452809280"/>
                    </a:ext>
                  </a:extLst>
                </a:gridCol>
              </a:tblGrid>
              <a:tr h="419708">
                <a:tc>
                  <a:txBody>
                    <a:bodyPr/>
                    <a:lstStyle/>
                    <a:p>
                      <a:r>
                        <a:rPr lang="en-US" dirty="0" err="1"/>
                        <a:t>chromHMM</a:t>
                      </a:r>
                      <a:r>
                        <a:rPr lang="en-US" dirty="0"/>
                        <a:t> category</a:t>
                      </a:r>
                    </a:p>
                  </a:txBody>
                  <a:tcPr/>
                </a:tc>
                <a:tc>
                  <a:txBody>
                    <a:bodyPr/>
                    <a:lstStyle/>
                    <a:p>
                      <a:r>
                        <a:rPr lang="en-US" dirty="0"/>
                        <a:t>Jun-AP1 (-TGACTCAT) motif</a:t>
                      </a:r>
                    </a:p>
                  </a:txBody>
                  <a:tcPr/>
                </a:tc>
                <a:tc>
                  <a:txBody>
                    <a:bodyPr/>
                    <a:lstStyle/>
                    <a:p>
                      <a:r>
                        <a:rPr lang="en-US" dirty="0"/>
                        <a:t>Fos2 (GATGACTCA-) motif</a:t>
                      </a:r>
                    </a:p>
                  </a:txBody>
                  <a:tcPr/>
                </a:tc>
                <a:extLst>
                  <a:ext uri="{0D108BD9-81ED-4DB2-BD59-A6C34878D82A}">
                    <a16:rowId xmlns:a16="http://schemas.microsoft.com/office/drawing/2014/main" val="569647683"/>
                  </a:ext>
                </a:extLst>
              </a:tr>
              <a:tr h="419708">
                <a:tc>
                  <a:txBody>
                    <a:bodyPr/>
                    <a:lstStyle/>
                    <a:p>
                      <a:r>
                        <a:rPr lang="en-US" dirty="0"/>
                        <a:t>Active Promoter</a:t>
                      </a:r>
                    </a:p>
                  </a:txBody>
                  <a:tcPr/>
                </a:tc>
                <a:tc>
                  <a:txBody>
                    <a:bodyPr/>
                    <a:lstStyle/>
                    <a:p>
                      <a:r>
                        <a:rPr lang="en-US" dirty="0"/>
                        <a:t>246 (0.134)</a:t>
                      </a:r>
                    </a:p>
                  </a:txBody>
                  <a:tcPr/>
                </a:tc>
                <a:tc>
                  <a:txBody>
                    <a:bodyPr/>
                    <a:lstStyle/>
                    <a:p>
                      <a:r>
                        <a:rPr lang="en-US" dirty="0"/>
                        <a:t> 65 (0.103)</a:t>
                      </a:r>
                    </a:p>
                  </a:txBody>
                  <a:tcPr/>
                </a:tc>
                <a:extLst>
                  <a:ext uri="{0D108BD9-81ED-4DB2-BD59-A6C34878D82A}">
                    <a16:rowId xmlns:a16="http://schemas.microsoft.com/office/drawing/2014/main" val="4254871281"/>
                  </a:ext>
                </a:extLst>
              </a:tr>
              <a:tr h="419708">
                <a:tc>
                  <a:txBody>
                    <a:bodyPr/>
                    <a:lstStyle/>
                    <a:p>
                      <a:r>
                        <a:rPr lang="en-US" dirty="0"/>
                        <a:t>Candidate Strong Enhancer</a:t>
                      </a:r>
                    </a:p>
                  </a:txBody>
                  <a:tcPr/>
                </a:tc>
                <a:tc>
                  <a:txBody>
                    <a:bodyPr/>
                    <a:lstStyle/>
                    <a:p>
                      <a:r>
                        <a:rPr lang="en-US" dirty="0"/>
                        <a:t>655 (0.356)</a:t>
                      </a:r>
                    </a:p>
                  </a:txBody>
                  <a:tcPr/>
                </a:tc>
                <a:tc>
                  <a:txBody>
                    <a:bodyPr/>
                    <a:lstStyle/>
                    <a:p>
                      <a:r>
                        <a:rPr lang="en-US" dirty="0">
                          <a:solidFill>
                            <a:schemeClr val="tx1"/>
                          </a:solidFill>
                        </a:rPr>
                        <a:t>245</a:t>
                      </a:r>
                      <a:r>
                        <a:rPr lang="en-US" dirty="0">
                          <a:solidFill>
                            <a:srgbClr val="FF0000"/>
                          </a:solidFill>
                        </a:rPr>
                        <a:t> </a:t>
                      </a:r>
                      <a:r>
                        <a:rPr lang="en-US" dirty="0">
                          <a:solidFill>
                            <a:schemeClr val="tx1"/>
                          </a:solidFill>
                        </a:rPr>
                        <a:t>(0.389)</a:t>
                      </a:r>
                    </a:p>
                  </a:txBody>
                  <a:tcPr/>
                </a:tc>
                <a:extLst>
                  <a:ext uri="{0D108BD9-81ED-4DB2-BD59-A6C34878D82A}">
                    <a16:rowId xmlns:a16="http://schemas.microsoft.com/office/drawing/2014/main" val="525244419"/>
                  </a:ext>
                </a:extLst>
              </a:tr>
              <a:tr h="419708">
                <a:tc>
                  <a:txBody>
                    <a:bodyPr/>
                    <a:lstStyle/>
                    <a:p>
                      <a:r>
                        <a:rPr lang="en-US" dirty="0"/>
                        <a:t>Candidate Weak Enhancer</a:t>
                      </a:r>
                    </a:p>
                  </a:txBody>
                  <a:tcPr/>
                </a:tc>
                <a:tc>
                  <a:txBody>
                    <a:bodyPr/>
                    <a:lstStyle/>
                    <a:p>
                      <a:r>
                        <a:rPr lang="en-US" dirty="0">
                          <a:solidFill>
                            <a:schemeClr val="tx1"/>
                          </a:solidFill>
                        </a:rPr>
                        <a:t>523 (0.284)</a:t>
                      </a:r>
                    </a:p>
                  </a:txBody>
                  <a:tcPr/>
                </a:tc>
                <a:tc>
                  <a:txBody>
                    <a:bodyPr/>
                    <a:lstStyle/>
                    <a:p>
                      <a:r>
                        <a:rPr lang="en-US" dirty="0"/>
                        <a:t>193 (0.306)</a:t>
                      </a:r>
                    </a:p>
                  </a:txBody>
                  <a:tcPr/>
                </a:tc>
                <a:extLst>
                  <a:ext uri="{0D108BD9-81ED-4DB2-BD59-A6C34878D82A}">
                    <a16:rowId xmlns:a16="http://schemas.microsoft.com/office/drawing/2014/main" val="1337366192"/>
                  </a:ext>
                </a:extLst>
              </a:tr>
              <a:tr h="419708">
                <a:tc>
                  <a:txBody>
                    <a:bodyPr/>
                    <a:lstStyle/>
                    <a:p>
                      <a:r>
                        <a:rPr lang="en-US" dirty="0"/>
                        <a:t>Distal CTCF/Candidate Insulator</a:t>
                      </a:r>
                    </a:p>
                  </a:txBody>
                  <a:tcPr/>
                </a:tc>
                <a:tc>
                  <a:txBody>
                    <a:bodyPr/>
                    <a:lstStyle/>
                    <a:p>
                      <a:r>
                        <a:rPr lang="en-US" dirty="0">
                          <a:solidFill>
                            <a:schemeClr val="tx1"/>
                          </a:solidFill>
                        </a:rPr>
                        <a:t>119</a:t>
                      </a:r>
                      <a:r>
                        <a:rPr lang="en-US" dirty="0">
                          <a:solidFill>
                            <a:srgbClr val="FF0000"/>
                          </a:solidFill>
                        </a:rPr>
                        <a:t> </a:t>
                      </a:r>
                      <a:r>
                        <a:rPr lang="en-US" dirty="0">
                          <a:solidFill>
                            <a:schemeClr val="tx1"/>
                          </a:solidFill>
                        </a:rPr>
                        <a:t>(0.065)</a:t>
                      </a:r>
                    </a:p>
                  </a:txBody>
                  <a:tcPr/>
                </a:tc>
                <a:tc>
                  <a:txBody>
                    <a:bodyPr/>
                    <a:lstStyle/>
                    <a:p>
                      <a:r>
                        <a:rPr lang="en-US" dirty="0"/>
                        <a:t>28 (0.044)</a:t>
                      </a:r>
                    </a:p>
                  </a:txBody>
                  <a:tcPr/>
                </a:tc>
                <a:extLst>
                  <a:ext uri="{0D108BD9-81ED-4DB2-BD59-A6C34878D82A}">
                    <a16:rowId xmlns:a16="http://schemas.microsoft.com/office/drawing/2014/main" val="4240896050"/>
                  </a:ext>
                </a:extLst>
              </a:tr>
              <a:tr h="724427">
                <a:tc>
                  <a:txBody>
                    <a:bodyPr/>
                    <a:lstStyle/>
                    <a:p>
                      <a:r>
                        <a:rPr lang="en-US" dirty="0"/>
                        <a:t>Heterochromatin/Repetitive/Copy Number Variation</a:t>
                      </a:r>
                    </a:p>
                  </a:txBody>
                  <a:tcPr/>
                </a:tc>
                <a:tc>
                  <a:txBody>
                    <a:bodyPr/>
                    <a:lstStyle/>
                    <a:p>
                      <a:r>
                        <a:rPr lang="en-US" dirty="0"/>
                        <a:t>51 (0.028)</a:t>
                      </a:r>
                    </a:p>
                  </a:txBody>
                  <a:tcPr/>
                </a:tc>
                <a:tc>
                  <a:txBody>
                    <a:bodyPr/>
                    <a:lstStyle/>
                    <a:p>
                      <a:r>
                        <a:rPr lang="en-US" dirty="0"/>
                        <a:t>12 (0.019)</a:t>
                      </a:r>
                    </a:p>
                  </a:txBody>
                  <a:tcPr/>
                </a:tc>
                <a:extLst>
                  <a:ext uri="{0D108BD9-81ED-4DB2-BD59-A6C34878D82A}">
                    <a16:rowId xmlns:a16="http://schemas.microsoft.com/office/drawing/2014/main" val="3956297542"/>
                  </a:ext>
                </a:extLst>
              </a:tr>
              <a:tr h="419708">
                <a:tc>
                  <a:txBody>
                    <a:bodyPr/>
                    <a:lstStyle/>
                    <a:p>
                      <a:r>
                        <a:rPr lang="en-US" dirty="0"/>
                        <a:t>Inactive Promoter</a:t>
                      </a:r>
                    </a:p>
                  </a:txBody>
                  <a:tcPr/>
                </a:tc>
                <a:tc>
                  <a:txBody>
                    <a:bodyPr/>
                    <a:lstStyle/>
                    <a:p>
                      <a:r>
                        <a:rPr lang="en-US" dirty="0"/>
                        <a:t>40 (0.022)</a:t>
                      </a:r>
                    </a:p>
                  </a:txBody>
                  <a:tcPr/>
                </a:tc>
                <a:tc>
                  <a:txBody>
                    <a:bodyPr/>
                    <a:lstStyle/>
                    <a:p>
                      <a:r>
                        <a:rPr lang="en-US" dirty="0"/>
                        <a:t>13 (0.021)</a:t>
                      </a:r>
                    </a:p>
                  </a:txBody>
                  <a:tcPr/>
                </a:tc>
                <a:extLst>
                  <a:ext uri="{0D108BD9-81ED-4DB2-BD59-A6C34878D82A}">
                    <a16:rowId xmlns:a16="http://schemas.microsoft.com/office/drawing/2014/main" val="900524294"/>
                  </a:ext>
                </a:extLst>
              </a:tr>
              <a:tr h="419708">
                <a:tc>
                  <a:txBody>
                    <a:bodyPr/>
                    <a:lstStyle/>
                    <a:p>
                      <a:r>
                        <a:rPr lang="en-US" dirty="0"/>
                        <a:t>Low activity proximal to active states</a:t>
                      </a:r>
                    </a:p>
                  </a:txBody>
                  <a:tcPr/>
                </a:tc>
                <a:tc>
                  <a:txBody>
                    <a:bodyPr/>
                    <a:lstStyle/>
                    <a:p>
                      <a:r>
                        <a:rPr lang="en-US" dirty="0"/>
                        <a:t>13 (0.007)</a:t>
                      </a:r>
                    </a:p>
                  </a:txBody>
                  <a:tcPr/>
                </a:tc>
                <a:tc>
                  <a:txBody>
                    <a:bodyPr/>
                    <a:lstStyle/>
                    <a:p>
                      <a:r>
                        <a:rPr lang="en-US" dirty="0"/>
                        <a:t>5 (0.008)</a:t>
                      </a:r>
                    </a:p>
                  </a:txBody>
                  <a:tcPr/>
                </a:tc>
                <a:extLst>
                  <a:ext uri="{0D108BD9-81ED-4DB2-BD59-A6C34878D82A}">
                    <a16:rowId xmlns:a16="http://schemas.microsoft.com/office/drawing/2014/main" val="1013355912"/>
                  </a:ext>
                </a:extLst>
              </a:tr>
              <a:tr h="419708">
                <a:tc>
                  <a:txBody>
                    <a:bodyPr/>
                    <a:lstStyle/>
                    <a:p>
                      <a:r>
                        <a:rPr lang="en-US" dirty="0" err="1"/>
                        <a:t>Polycomb</a:t>
                      </a:r>
                      <a:r>
                        <a:rPr lang="en-US" dirty="0"/>
                        <a:t> repressed</a:t>
                      </a:r>
                    </a:p>
                  </a:txBody>
                  <a:tcPr/>
                </a:tc>
                <a:tc>
                  <a:txBody>
                    <a:bodyPr/>
                    <a:lstStyle/>
                    <a:p>
                      <a:r>
                        <a:rPr lang="en-US" dirty="0"/>
                        <a:t>123 (0.067)</a:t>
                      </a:r>
                    </a:p>
                  </a:txBody>
                  <a:tcPr/>
                </a:tc>
                <a:tc>
                  <a:txBody>
                    <a:bodyPr/>
                    <a:lstStyle/>
                    <a:p>
                      <a:r>
                        <a:rPr lang="en-US" dirty="0"/>
                        <a:t>47 (0.075)</a:t>
                      </a:r>
                    </a:p>
                  </a:txBody>
                  <a:tcPr/>
                </a:tc>
                <a:extLst>
                  <a:ext uri="{0D108BD9-81ED-4DB2-BD59-A6C34878D82A}">
                    <a16:rowId xmlns:a16="http://schemas.microsoft.com/office/drawing/2014/main" val="2666067173"/>
                  </a:ext>
                </a:extLst>
              </a:tr>
              <a:tr h="419708">
                <a:tc>
                  <a:txBody>
                    <a:bodyPr/>
                    <a:lstStyle/>
                    <a:p>
                      <a:r>
                        <a:rPr lang="en-US" dirty="0"/>
                        <a:t>Promoter flanking</a:t>
                      </a:r>
                    </a:p>
                  </a:txBody>
                  <a:tcPr/>
                </a:tc>
                <a:tc>
                  <a:txBody>
                    <a:bodyPr/>
                    <a:lstStyle/>
                    <a:p>
                      <a:r>
                        <a:rPr lang="en-US" dirty="0"/>
                        <a:t>10 (0.005)</a:t>
                      </a:r>
                    </a:p>
                  </a:txBody>
                  <a:tcPr/>
                </a:tc>
                <a:tc>
                  <a:txBody>
                    <a:bodyPr/>
                    <a:lstStyle/>
                    <a:p>
                      <a:r>
                        <a:rPr lang="en-US" dirty="0"/>
                        <a:t>1 (0.002)</a:t>
                      </a:r>
                    </a:p>
                  </a:txBody>
                  <a:tcPr/>
                </a:tc>
                <a:extLst>
                  <a:ext uri="{0D108BD9-81ED-4DB2-BD59-A6C34878D82A}">
                    <a16:rowId xmlns:a16="http://schemas.microsoft.com/office/drawing/2014/main" val="598118307"/>
                  </a:ext>
                </a:extLst>
              </a:tr>
              <a:tr h="419708">
                <a:tc>
                  <a:txBody>
                    <a:bodyPr/>
                    <a:lstStyle/>
                    <a:p>
                      <a:r>
                        <a:rPr lang="en-US" dirty="0"/>
                        <a:t>Transcription associated</a:t>
                      </a:r>
                    </a:p>
                  </a:txBody>
                  <a:tcPr/>
                </a:tc>
                <a:tc>
                  <a:txBody>
                    <a:bodyPr/>
                    <a:lstStyle/>
                    <a:p>
                      <a:r>
                        <a:rPr lang="en-US" dirty="0"/>
                        <a:t>61 (0.033)</a:t>
                      </a:r>
                    </a:p>
                  </a:txBody>
                  <a:tcPr/>
                </a:tc>
                <a:tc>
                  <a:txBody>
                    <a:bodyPr/>
                    <a:lstStyle/>
                    <a:p>
                      <a:r>
                        <a:rPr lang="en-US" dirty="0"/>
                        <a:t>21 (0.033)</a:t>
                      </a:r>
                    </a:p>
                  </a:txBody>
                  <a:tcPr/>
                </a:tc>
                <a:extLst>
                  <a:ext uri="{0D108BD9-81ED-4DB2-BD59-A6C34878D82A}">
                    <a16:rowId xmlns:a16="http://schemas.microsoft.com/office/drawing/2014/main" val="1127865562"/>
                  </a:ext>
                </a:extLst>
              </a:tr>
              <a:tr h="419708">
                <a:tc>
                  <a:txBody>
                    <a:bodyPr/>
                    <a:lstStyle/>
                    <a:p>
                      <a:r>
                        <a:rPr lang="en-US" dirty="0" err="1"/>
                        <a:t>CERES_wg_nosig</a:t>
                      </a:r>
                      <a:endParaRPr lang="en-US" dirty="0"/>
                    </a:p>
                  </a:txBody>
                  <a:tcPr/>
                </a:tc>
                <a:tc>
                  <a:txBody>
                    <a:bodyPr/>
                    <a:lstStyle/>
                    <a:p>
                      <a:r>
                        <a:rPr lang="en-US" dirty="0"/>
                        <a:t>0.2077</a:t>
                      </a:r>
                    </a:p>
                  </a:txBody>
                  <a:tcPr/>
                </a:tc>
                <a:tc>
                  <a:txBody>
                    <a:bodyPr/>
                    <a:lstStyle/>
                    <a:p>
                      <a:r>
                        <a:rPr lang="en-US" dirty="0"/>
                        <a:t>0.1887</a:t>
                      </a:r>
                    </a:p>
                  </a:txBody>
                  <a:tcPr/>
                </a:tc>
                <a:extLst>
                  <a:ext uri="{0D108BD9-81ED-4DB2-BD59-A6C34878D82A}">
                    <a16:rowId xmlns:a16="http://schemas.microsoft.com/office/drawing/2014/main" val="4230473027"/>
                  </a:ext>
                </a:extLst>
              </a:tr>
              <a:tr h="419708">
                <a:tc>
                  <a:txBody>
                    <a:bodyPr/>
                    <a:lstStyle/>
                    <a:p>
                      <a:r>
                        <a:rPr lang="en-US" dirty="0"/>
                        <a:t>46-way primate </a:t>
                      </a:r>
                      <a:r>
                        <a:rPr lang="en-US" dirty="0" err="1"/>
                        <a:t>PhyloP</a:t>
                      </a:r>
                      <a:endParaRPr lang="en-US" dirty="0"/>
                    </a:p>
                  </a:txBody>
                  <a:tcPr/>
                </a:tc>
                <a:tc>
                  <a:txBody>
                    <a:bodyPr/>
                    <a:lstStyle/>
                    <a:p>
                      <a:r>
                        <a:rPr lang="en-US" dirty="0"/>
                        <a:t>-0.0028</a:t>
                      </a:r>
                    </a:p>
                  </a:txBody>
                  <a:tcPr/>
                </a:tc>
                <a:tc>
                  <a:txBody>
                    <a:bodyPr/>
                    <a:lstStyle/>
                    <a:p>
                      <a:r>
                        <a:rPr lang="en-US" dirty="0"/>
                        <a:t>-0.0017</a:t>
                      </a:r>
                    </a:p>
                  </a:txBody>
                  <a:tcPr/>
                </a:tc>
                <a:extLst>
                  <a:ext uri="{0D108BD9-81ED-4DB2-BD59-A6C34878D82A}">
                    <a16:rowId xmlns:a16="http://schemas.microsoft.com/office/drawing/2014/main" val="3868289909"/>
                  </a:ext>
                </a:extLst>
              </a:tr>
            </a:tbl>
          </a:graphicData>
        </a:graphic>
      </p:graphicFrame>
    </p:spTree>
    <p:extLst>
      <p:ext uri="{BB962C8B-B14F-4D97-AF65-F5344CB8AC3E}">
        <p14:creationId xmlns:p14="http://schemas.microsoft.com/office/powerpoint/2010/main" val="574490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BDD0-F16C-53C6-E68E-45C47BD2A239}"/>
              </a:ext>
            </a:extLst>
          </p:cNvPr>
          <p:cNvSpPr>
            <a:spLocks noGrp="1"/>
          </p:cNvSpPr>
          <p:nvPr>
            <p:ph type="title"/>
          </p:nvPr>
        </p:nvSpPr>
        <p:spPr>
          <a:xfrm>
            <a:off x="245075" y="0"/>
            <a:ext cx="11701849" cy="438064"/>
          </a:xfrm>
        </p:spPr>
        <p:txBody>
          <a:bodyPr>
            <a:normAutofit fontScale="90000"/>
          </a:bodyPr>
          <a:lstStyle/>
          <a:p>
            <a:r>
              <a:rPr lang="en-US" sz="2800" dirty="0" err="1"/>
              <a:t>chromHMM</a:t>
            </a:r>
            <a:r>
              <a:rPr lang="en-US" sz="2800" dirty="0"/>
              <a:t> of the highly/poorly conserved (according to 46-way primate) DHS’s</a:t>
            </a:r>
          </a:p>
        </p:txBody>
      </p:sp>
      <p:graphicFrame>
        <p:nvGraphicFramePr>
          <p:cNvPr id="4" name="Table 4">
            <a:extLst>
              <a:ext uri="{FF2B5EF4-FFF2-40B4-BE49-F238E27FC236}">
                <a16:creationId xmlns:a16="http://schemas.microsoft.com/office/drawing/2014/main" id="{9100B9A7-E859-C1E1-9BD4-9FF1AF69758D}"/>
              </a:ext>
            </a:extLst>
          </p:cNvPr>
          <p:cNvGraphicFramePr>
            <a:graphicFrameLocks noGrp="1"/>
          </p:cNvGraphicFramePr>
          <p:nvPr>
            <p:ph idx="1"/>
            <p:extLst>
              <p:ext uri="{D42A27DB-BD31-4B8C-83A1-F6EECF244321}">
                <p14:modId xmlns:p14="http://schemas.microsoft.com/office/powerpoint/2010/main" val="86206275"/>
              </p:ext>
            </p:extLst>
          </p:nvPr>
        </p:nvGraphicFramePr>
        <p:xfrm>
          <a:off x="1373888" y="656333"/>
          <a:ext cx="9444221" cy="5781959"/>
        </p:xfrm>
        <a:graphic>
          <a:graphicData uri="http://schemas.openxmlformats.org/drawingml/2006/table">
            <a:tbl>
              <a:tblPr firstRow="1" bandRow="1">
                <a:tableStyleId>{5C22544A-7EE6-4342-B048-85BDC9FD1C3A}</a:tableStyleId>
              </a:tblPr>
              <a:tblGrid>
                <a:gridCol w="3417047">
                  <a:extLst>
                    <a:ext uri="{9D8B030D-6E8A-4147-A177-3AD203B41FA5}">
                      <a16:colId xmlns:a16="http://schemas.microsoft.com/office/drawing/2014/main" val="2625007040"/>
                    </a:ext>
                  </a:extLst>
                </a:gridCol>
                <a:gridCol w="2969342">
                  <a:extLst>
                    <a:ext uri="{9D8B030D-6E8A-4147-A177-3AD203B41FA5}">
                      <a16:colId xmlns:a16="http://schemas.microsoft.com/office/drawing/2014/main" val="2295493822"/>
                    </a:ext>
                  </a:extLst>
                </a:gridCol>
                <a:gridCol w="3057832">
                  <a:extLst>
                    <a:ext uri="{9D8B030D-6E8A-4147-A177-3AD203B41FA5}">
                      <a16:colId xmlns:a16="http://schemas.microsoft.com/office/drawing/2014/main" val="3452809280"/>
                    </a:ext>
                  </a:extLst>
                </a:gridCol>
              </a:tblGrid>
              <a:tr h="419708">
                <a:tc>
                  <a:txBody>
                    <a:bodyPr/>
                    <a:lstStyle/>
                    <a:p>
                      <a:r>
                        <a:rPr lang="en-US" dirty="0" err="1"/>
                        <a:t>chromHMM</a:t>
                      </a:r>
                      <a:r>
                        <a:rPr lang="en-US" dirty="0"/>
                        <a:t> category</a:t>
                      </a:r>
                    </a:p>
                  </a:txBody>
                  <a:tcPr/>
                </a:tc>
                <a:tc>
                  <a:txBody>
                    <a:bodyPr/>
                    <a:lstStyle/>
                    <a:p>
                      <a:r>
                        <a:rPr lang="en-US" dirty="0"/>
                        <a:t>Highly conserved (</a:t>
                      </a:r>
                      <a:r>
                        <a:rPr lang="en-US" dirty="0" err="1"/>
                        <a:t>PhyloP</a:t>
                      </a:r>
                      <a:r>
                        <a:rPr lang="en-US" dirty="0"/>
                        <a:t> &gt; 2)</a:t>
                      </a:r>
                    </a:p>
                  </a:txBody>
                  <a:tcPr/>
                </a:tc>
                <a:tc>
                  <a:txBody>
                    <a:bodyPr/>
                    <a:lstStyle/>
                    <a:p>
                      <a:r>
                        <a:rPr lang="en-US" dirty="0"/>
                        <a:t>Poorly conserved (</a:t>
                      </a:r>
                      <a:r>
                        <a:rPr lang="en-US" dirty="0" err="1"/>
                        <a:t>PhyloP</a:t>
                      </a:r>
                      <a:r>
                        <a:rPr lang="en-US" dirty="0"/>
                        <a:t> &lt; 2) </a:t>
                      </a:r>
                    </a:p>
                  </a:txBody>
                  <a:tcPr/>
                </a:tc>
                <a:extLst>
                  <a:ext uri="{0D108BD9-81ED-4DB2-BD59-A6C34878D82A}">
                    <a16:rowId xmlns:a16="http://schemas.microsoft.com/office/drawing/2014/main" val="569647683"/>
                  </a:ext>
                </a:extLst>
              </a:tr>
              <a:tr h="419708">
                <a:tc>
                  <a:txBody>
                    <a:bodyPr/>
                    <a:lstStyle/>
                    <a:p>
                      <a:r>
                        <a:rPr lang="en-US" dirty="0"/>
                        <a:t>Active Promoter</a:t>
                      </a:r>
                    </a:p>
                  </a:txBody>
                  <a:tcPr/>
                </a:tc>
                <a:tc>
                  <a:txBody>
                    <a:bodyPr/>
                    <a:lstStyle/>
                    <a:p>
                      <a:r>
                        <a:rPr lang="en-US" dirty="0"/>
                        <a:t>5516 (0.182)</a:t>
                      </a:r>
                    </a:p>
                  </a:txBody>
                  <a:tcPr/>
                </a:tc>
                <a:tc>
                  <a:txBody>
                    <a:bodyPr/>
                    <a:lstStyle/>
                    <a:p>
                      <a:r>
                        <a:rPr lang="en-US" dirty="0"/>
                        <a:t>9273 (0.185)</a:t>
                      </a:r>
                    </a:p>
                  </a:txBody>
                  <a:tcPr/>
                </a:tc>
                <a:extLst>
                  <a:ext uri="{0D108BD9-81ED-4DB2-BD59-A6C34878D82A}">
                    <a16:rowId xmlns:a16="http://schemas.microsoft.com/office/drawing/2014/main" val="4254871281"/>
                  </a:ext>
                </a:extLst>
              </a:tr>
              <a:tr h="419708">
                <a:tc>
                  <a:txBody>
                    <a:bodyPr/>
                    <a:lstStyle/>
                    <a:p>
                      <a:r>
                        <a:rPr lang="en-US" dirty="0"/>
                        <a:t>Candidate Strong Enhancer</a:t>
                      </a:r>
                    </a:p>
                  </a:txBody>
                  <a:tcPr/>
                </a:tc>
                <a:tc>
                  <a:txBody>
                    <a:bodyPr/>
                    <a:lstStyle/>
                    <a:p>
                      <a:r>
                        <a:rPr lang="en-US" dirty="0"/>
                        <a:t>6341 (0.209)</a:t>
                      </a:r>
                    </a:p>
                  </a:txBody>
                  <a:tcPr/>
                </a:tc>
                <a:tc>
                  <a:txBody>
                    <a:bodyPr/>
                    <a:lstStyle/>
                    <a:p>
                      <a:r>
                        <a:rPr lang="en-US" dirty="0">
                          <a:solidFill>
                            <a:schemeClr val="tx1"/>
                          </a:solidFill>
                        </a:rPr>
                        <a:t>7288 (0.146)</a:t>
                      </a:r>
                    </a:p>
                  </a:txBody>
                  <a:tcPr/>
                </a:tc>
                <a:extLst>
                  <a:ext uri="{0D108BD9-81ED-4DB2-BD59-A6C34878D82A}">
                    <a16:rowId xmlns:a16="http://schemas.microsoft.com/office/drawing/2014/main" val="525244419"/>
                  </a:ext>
                </a:extLst>
              </a:tr>
              <a:tr h="419708">
                <a:tc>
                  <a:txBody>
                    <a:bodyPr/>
                    <a:lstStyle/>
                    <a:p>
                      <a:r>
                        <a:rPr lang="en-US" dirty="0"/>
                        <a:t>Candidate Weak Enhancer</a:t>
                      </a:r>
                    </a:p>
                  </a:txBody>
                  <a:tcPr/>
                </a:tc>
                <a:tc>
                  <a:txBody>
                    <a:bodyPr/>
                    <a:lstStyle/>
                    <a:p>
                      <a:r>
                        <a:rPr lang="en-US" dirty="0">
                          <a:solidFill>
                            <a:schemeClr val="tx1"/>
                          </a:solidFill>
                        </a:rPr>
                        <a:t>6536 (0.215)</a:t>
                      </a:r>
                    </a:p>
                  </a:txBody>
                  <a:tcPr/>
                </a:tc>
                <a:tc>
                  <a:txBody>
                    <a:bodyPr/>
                    <a:lstStyle/>
                    <a:p>
                      <a:r>
                        <a:rPr lang="en-US" dirty="0"/>
                        <a:t>9994 (0.200)</a:t>
                      </a:r>
                    </a:p>
                  </a:txBody>
                  <a:tcPr/>
                </a:tc>
                <a:extLst>
                  <a:ext uri="{0D108BD9-81ED-4DB2-BD59-A6C34878D82A}">
                    <a16:rowId xmlns:a16="http://schemas.microsoft.com/office/drawing/2014/main" val="1337366192"/>
                  </a:ext>
                </a:extLst>
              </a:tr>
              <a:tr h="419708">
                <a:tc>
                  <a:txBody>
                    <a:bodyPr/>
                    <a:lstStyle/>
                    <a:p>
                      <a:r>
                        <a:rPr lang="en-US" dirty="0"/>
                        <a:t>Distal CTCF/Candidate Insulator</a:t>
                      </a:r>
                    </a:p>
                  </a:txBody>
                  <a:tcPr/>
                </a:tc>
                <a:tc>
                  <a:txBody>
                    <a:bodyPr/>
                    <a:lstStyle/>
                    <a:p>
                      <a:r>
                        <a:rPr lang="en-US" dirty="0">
                          <a:solidFill>
                            <a:schemeClr val="tx1"/>
                          </a:solidFill>
                        </a:rPr>
                        <a:t>5280 (0.174)</a:t>
                      </a:r>
                    </a:p>
                  </a:txBody>
                  <a:tcPr/>
                </a:tc>
                <a:tc>
                  <a:txBody>
                    <a:bodyPr/>
                    <a:lstStyle/>
                    <a:p>
                      <a:r>
                        <a:rPr lang="en-US" dirty="0"/>
                        <a:t>9674 (0.193)</a:t>
                      </a:r>
                    </a:p>
                  </a:txBody>
                  <a:tcPr/>
                </a:tc>
                <a:extLst>
                  <a:ext uri="{0D108BD9-81ED-4DB2-BD59-A6C34878D82A}">
                    <a16:rowId xmlns:a16="http://schemas.microsoft.com/office/drawing/2014/main" val="4240896050"/>
                  </a:ext>
                </a:extLst>
              </a:tr>
              <a:tr h="724427">
                <a:tc>
                  <a:txBody>
                    <a:bodyPr/>
                    <a:lstStyle/>
                    <a:p>
                      <a:r>
                        <a:rPr lang="en-US" dirty="0"/>
                        <a:t>Heterochromatin/Repetitive/Copy Number Variation</a:t>
                      </a:r>
                    </a:p>
                  </a:txBody>
                  <a:tcPr/>
                </a:tc>
                <a:tc>
                  <a:txBody>
                    <a:bodyPr/>
                    <a:lstStyle/>
                    <a:p>
                      <a:r>
                        <a:rPr lang="en-US" dirty="0"/>
                        <a:t>876 (0.029)</a:t>
                      </a:r>
                    </a:p>
                  </a:txBody>
                  <a:tcPr/>
                </a:tc>
                <a:tc>
                  <a:txBody>
                    <a:bodyPr/>
                    <a:lstStyle/>
                    <a:p>
                      <a:r>
                        <a:rPr lang="en-US" dirty="0"/>
                        <a:t>1514 (0.030)</a:t>
                      </a:r>
                    </a:p>
                  </a:txBody>
                  <a:tcPr/>
                </a:tc>
                <a:extLst>
                  <a:ext uri="{0D108BD9-81ED-4DB2-BD59-A6C34878D82A}">
                    <a16:rowId xmlns:a16="http://schemas.microsoft.com/office/drawing/2014/main" val="3956297542"/>
                  </a:ext>
                </a:extLst>
              </a:tr>
              <a:tr h="419708">
                <a:tc>
                  <a:txBody>
                    <a:bodyPr/>
                    <a:lstStyle/>
                    <a:p>
                      <a:r>
                        <a:rPr lang="en-US" dirty="0"/>
                        <a:t>Inactive Promoter</a:t>
                      </a:r>
                    </a:p>
                  </a:txBody>
                  <a:tcPr/>
                </a:tc>
                <a:tc>
                  <a:txBody>
                    <a:bodyPr/>
                    <a:lstStyle/>
                    <a:p>
                      <a:r>
                        <a:rPr lang="en-US" dirty="0"/>
                        <a:t>1216 (0.040)</a:t>
                      </a:r>
                    </a:p>
                  </a:txBody>
                  <a:tcPr/>
                </a:tc>
                <a:tc>
                  <a:txBody>
                    <a:bodyPr/>
                    <a:lstStyle/>
                    <a:p>
                      <a:r>
                        <a:rPr lang="en-US" dirty="0"/>
                        <a:t>2579 (0.052)</a:t>
                      </a:r>
                    </a:p>
                  </a:txBody>
                  <a:tcPr/>
                </a:tc>
                <a:extLst>
                  <a:ext uri="{0D108BD9-81ED-4DB2-BD59-A6C34878D82A}">
                    <a16:rowId xmlns:a16="http://schemas.microsoft.com/office/drawing/2014/main" val="900524294"/>
                  </a:ext>
                </a:extLst>
              </a:tr>
              <a:tr h="419708">
                <a:tc>
                  <a:txBody>
                    <a:bodyPr/>
                    <a:lstStyle/>
                    <a:p>
                      <a:r>
                        <a:rPr lang="en-US" dirty="0"/>
                        <a:t>Low activity proximal to active states</a:t>
                      </a:r>
                    </a:p>
                  </a:txBody>
                  <a:tcPr/>
                </a:tc>
                <a:tc>
                  <a:txBody>
                    <a:bodyPr/>
                    <a:lstStyle/>
                    <a:p>
                      <a:r>
                        <a:rPr lang="en-US" dirty="0"/>
                        <a:t>207 (0.007)</a:t>
                      </a:r>
                    </a:p>
                  </a:txBody>
                  <a:tcPr/>
                </a:tc>
                <a:tc>
                  <a:txBody>
                    <a:bodyPr/>
                    <a:lstStyle/>
                    <a:p>
                      <a:r>
                        <a:rPr lang="en-US" dirty="0"/>
                        <a:t>421 (0.008)</a:t>
                      </a:r>
                    </a:p>
                  </a:txBody>
                  <a:tcPr/>
                </a:tc>
                <a:extLst>
                  <a:ext uri="{0D108BD9-81ED-4DB2-BD59-A6C34878D82A}">
                    <a16:rowId xmlns:a16="http://schemas.microsoft.com/office/drawing/2014/main" val="1013355912"/>
                  </a:ext>
                </a:extLst>
              </a:tr>
              <a:tr h="419708">
                <a:tc>
                  <a:txBody>
                    <a:bodyPr/>
                    <a:lstStyle/>
                    <a:p>
                      <a:r>
                        <a:rPr lang="en-US" dirty="0" err="1"/>
                        <a:t>Polycomb</a:t>
                      </a:r>
                      <a:r>
                        <a:rPr lang="en-US" dirty="0"/>
                        <a:t> repressed</a:t>
                      </a:r>
                    </a:p>
                  </a:txBody>
                  <a:tcPr/>
                </a:tc>
                <a:tc>
                  <a:txBody>
                    <a:bodyPr/>
                    <a:lstStyle/>
                    <a:p>
                      <a:r>
                        <a:rPr lang="en-US" dirty="0"/>
                        <a:t>2499 (0.082)</a:t>
                      </a:r>
                    </a:p>
                  </a:txBody>
                  <a:tcPr/>
                </a:tc>
                <a:tc>
                  <a:txBody>
                    <a:bodyPr/>
                    <a:lstStyle/>
                    <a:p>
                      <a:r>
                        <a:rPr lang="en-US" dirty="0"/>
                        <a:t>6216 (0.124)</a:t>
                      </a:r>
                    </a:p>
                  </a:txBody>
                  <a:tcPr/>
                </a:tc>
                <a:extLst>
                  <a:ext uri="{0D108BD9-81ED-4DB2-BD59-A6C34878D82A}">
                    <a16:rowId xmlns:a16="http://schemas.microsoft.com/office/drawing/2014/main" val="2666067173"/>
                  </a:ext>
                </a:extLst>
              </a:tr>
              <a:tr h="419708">
                <a:tc>
                  <a:txBody>
                    <a:bodyPr/>
                    <a:lstStyle/>
                    <a:p>
                      <a:r>
                        <a:rPr lang="en-US" dirty="0"/>
                        <a:t>Promoter flanking</a:t>
                      </a:r>
                    </a:p>
                  </a:txBody>
                  <a:tcPr/>
                </a:tc>
                <a:tc>
                  <a:txBody>
                    <a:bodyPr/>
                    <a:lstStyle/>
                    <a:p>
                      <a:r>
                        <a:rPr lang="en-US" dirty="0"/>
                        <a:t>157 (0.005)</a:t>
                      </a:r>
                    </a:p>
                  </a:txBody>
                  <a:tcPr/>
                </a:tc>
                <a:tc>
                  <a:txBody>
                    <a:bodyPr/>
                    <a:lstStyle/>
                    <a:p>
                      <a:r>
                        <a:rPr lang="en-US" dirty="0"/>
                        <a:t>302 (0.006)</a:t>
                      </a:r>
                    </a:p>
                  </a:txBody>
                  <a:tcPr/>
                </a:tc>
                <a:extLst>
                  <a:ext uri="{0D108BD9-81ED-4DB2-BD59-A6C34878D82A}">
                    <a16:rowId xmlns:a16="http://schemas.microsoft.com/office/drawing/2014/main" val="598118307"/>
                  </a:ext>
                </a:extLst>
              </a:tr>
              <a:tr h="419708">
                <a:tc>
                  <a:txBody>
                    <a:bodyPr/>
                    <a:lstStyle/>
                    <a:p>
                      <a:r>
                        <a:rPr lang="en-US" dirty="0"/>
                        <a:t>Transcription associated</a:t>
                      </a:r>
                    </a:p>
                  </a:txBody>
                  <a:tcPr/>
                </a:tc>
                <a:tc>
                  <a:txBody>
                    <a:bodyPr/>
                    <a:lstStyle/>
                    <a:p>
                      <a:r>
                        <a:rPr lang="en-US" dirty="0"/>
                        <a:t>1714 (0.056)</a:t>
                      </a:r>
                    </a:p>
                  </a:txBody>
                  <a:tcPr/>
                </a:tc>
                <a:tc>
                  <a:txBody>
                    <a:bodyPr/>
                    <a:lstStyle/>
                    <a:p>
                      <a:r>
                        <a:rPr lang="en-US" dirty="0"/>
                        <a:t>2750 (0.055)</a:t>
                      </a:r>
                    </a:p>
                  </a:txBody>
                  <a:tcPr/>
                </a:tc>
                <a:extLst>
                  <a:ext uri="{0D108BD9-81ED-4DB2-BD59-A6C34878D82A}">
                    <a16:rowId xmlns:a16="http://schemas.microsoft.com/office/drawing/2014/main" val="1127865562"/>
                  </a:ext>
                </a:extLst>
              </a:tr>
              <a:tr h="419708">
                <a:tc>
                  <a:txBody>
                    <a:bodyPr/>
                    <a:lstStyle/>
                    <a:p>
                      <a:r>
                        <a:rPr lang="en-US" dirty="0" err="1"/>
                        <a:t>CERES_wg_nosig</a:t>
                      </a:r>
                      <a:endParaRPr lang="en-US" dirty="0"/>
                    </a:p>
                  </a:txBody>
                  <a:tcPr/>
                </a:tc>
                <a:tc>
                  <a:txBody>
                    <a:bodyPr/>
                    <a:lstStyle/>
                    <a:p>
                      <a:r>
                        <a:rPr lang="en-US" dirty="0"/>
                        <a:t>0.1195</a:t>
                      </a:r>
                    </a:p>
                  </a:txBody>
                  <a:tcPr/>
                </a:tc>
                <a:tc>
                  <a:txBody>
                    <a:bodyPr/>
                    <a:lstStyle/>
                    <a:p>
                      <a:r>
                        <a:rPr lang="en-US" dirty="0"/>
                        <a:t>-0.0178</a:t>
                      </a:r>
                    </a:p>
                  </a:txBody>
                  <a:tcPr/>
                </a:tc>
                <a:extLst>
                  <a:ext uri="{0D108BD9-81ED-4DB2-BD59-A6C34878D82A}">
                    <a16:rowId xmlns:a16="http://schemas.microsoft.com/office/drawing/2014/main" val="3582506365"/>
                  </a:ext>
                </a:extLst>
              </a:tr>
            </a:tbl>
          </a:graphicData>
        </a:graphic>
      </p:graphicFrame>
    </p:spTree>
    <p:extLst>
      <p:ext uri="{BB962C8B-B14F-4D97-AF65-F5344CB8AC3E}">
        <p14:creationId xmlns:p14="http://schemas.microsoft.com/office/powerpoint/2010/main" val="1100081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171A-DE20-11E0-F5A6-C808502456EB}"/>
              </a:ext>
            </a:extLst>
          </p:cNvPr>
          <p:cNvSpPr>
            <a:spLocks noGrp="1"/>
          </p:cNvSpPr>
          <p:nvPr>
            <p:ph type="title"/>
          </p:nvPr>
        </p:nvSpPr>
        <p:spPr/>
        <p:txBody>
          <a:bodyPr>
            <a:normAutofit fontScale="90000"/>
          </a:bodyPr>
          <a:lstStyle/>
          <a:p>
            <a:r>
              <a:rPr lang="en-US" dirty="0"/>
              <a:t>Compare CERES score between GC-rich motifs specific to TFs and random GC-rich sequence</a:t>
            </a:r>
            <a:br>
              <a:rPr lang="en-US" dirty="0"/>
            </a:br>
            <a:endParaRPr lang="en-US" dirty="0"/>
          </a:p>
        </p:txBody>
      </p:sp>
      <p:sp>
        <p:nvSpPr>
          <p:cNvPr id="3" name="Content Placeholder 2">
            <a:extLst>
              <a:ext uri="{FF2B5EF4-FFF2-40B4-BE49-F238E27FC236}">
                <a16:creationId xmlns:a16="http://schemas.microsoft.com/office/drawing/2014/main" id="{D667BD74-2181-F1B0-1F99-31E531A5B1BD}"/>
              </a:ext>
            </a:extLst>
          </p:cNvPr>
          <p:cNvSpPr>
            <a:spLocks noGrp="1"/>
          </p:cNvSpPr>
          <p:nvPr>
            <p:ph idx="1"/>
          </p:nvPr>
        </p:nvSpPr>
        <p:spPr>
          <a:xfrm>
            <a:off x="838200" y="1253331"/>
            <a:ext cx="10515600" cy="4351338"/>
          </a:xfrm>
        </p:spPr>
        <p:txBody>
          <a:bodyPr/>
          <a:lstStyle/>
          <a:p>
            <a:r>
              <a:rPr lang="en-US" dirty="0"/>
              <a:t>The Sp1(</a:t>
            </a:r>
            <a:r>
              <a:rPr lang="en-US" dirty="0" err="1"/>
              <a:t>Zf</a:t>
            </a:r>
            <a:r>
              <a:rPr lang="en-US" dirty="0"/>
              <a:t>)/Promoter has the sequence “GGCCCCGCCCCC”, comparing between a randomly shuffled 12 bp sequence of CG’s, as well as GC-rich and non-GC rich DHS sequences</a:t>
            </a:r>
          </a:p>
        </p:txBody>
      </p:sp>
      <p:graphicFrame>
        <p:nvGraphicFramePr>
          <p:cNvPr id="4" name="Table 4">
            <a:extLst>
              <a:ext uri="{FF2B5EF4-FFF2-40B4-BE49-F238E27FC236}">
                <a16:creationId xmlns:a16="http://schemas.microsoft.com/office/drawing/2014/main" id="{B22395F7-39F8-9762-4197-FF89D501FA64}"/>
              </a:ext>
            </a:extLst>
          </p:cNvPr>
          <p:cNvGraphicFramePr>
            <a:graphicFrameLocks noGrp="1"/>
          </p:cNvGraphicFramePr>
          <p:nvPr>
            <p:extLst>
              <p:ext uri="{D42A27DB-BD31-4B8C-83A1-F6EECF244321}">
                <p14:modId xmlns:p14="http://schemas.microsoft.com/office/powerpoint/2010/main" val="3217326285"/>
              </p:ext>
            </p:extLst>
          </p:nvPr>
        </p:nvGraphicFramePr>
        <p:xfrm>
          <a:off x="2032000" y="342900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649516240"/>
                    </a:ext>
                  </a:extLst>
                </a:gridCol>
                <a:gridCol w="4064000">
                  <a:extLst>
                    <a:ext uri="{9D8B030D-6E8A-4147-A177-3AD203B41FA5}">
                      <a16:colId xmlns:a16="http://schemas.microsoft.com/office/drawing/2014/main" val="42306592"/>
                    </a:ext>
                  </a:extLst>
                </a:gridCol>
              </a:tblGrid>
              <a:tr h="370840">
                <a:tc>
                  <a:txBody>
                    <a:bodyPr/>
                    <a:lstStyle/>
                    <a:p>
                      <a:r>
                        <a:rPr lang="en-US" dirty="0"/>
                        <a:t>Motif</a:t>
                      </a:r>
                    </a:p>
                  </a:txBody>
                  <a:tcPr/>
                </a:tc>
                <a:tc>
                  <a:txBody>
                    <a:bodyPr/>
                    <a:lstStyle/>
                    <a:p>
                      <a:r>
                        <a:rPr lang="en-US" dirty="0"/>
                        <a:t>Mean CERES score (n)</a:t>
                      </a:r>
                    </a:p>
                  </a:txBody>
                  <a:tcPr/>
                </a:tc>
                <a:extLst>
                  <a:ext uri="{0D108BD9-81ED-4DB2-BD59-A6C34878D82A}">
                    <a16:rowId xmlns:a16="http://schemas.microsoft.com/office/drawing/2014/main" val="3979111104"/>
                  </a:ext>
                </a:extLst>
              </a:tr>
              <a:tr h="370840">
                <a:tc>
                  <a:txBody>
                    <a:bodyPr/>
                    <a:lstStyle/>
                    <a:p>
                      <a:r>
                        <a:rPr lang="en-US" dirty="0"/>
                        <a:t>Sp1 (GGCCCCGCCCCC)</a:t>
                      </a:r>
                    </a:p>
                  </a:txBody>
                  <a:tcPr/>
                </a:tc>
                <a:tc>
                  <a:txBody>
                    <a:bodyPr/>
                    <a:lstStyle/>
                    <a:p>
                      <a:r>
                        <a:rPr lang="en-US" dirty="0"/>
                        <a:t>-0.542 (n = 557)</a:t>
                      </a:r>
                    </a:p>
                  </a:txBody>
                  <a:tcPr/>
                </a:tc>
                <a:extLst>
                  <a:ext uri="{0D108BD9-81ED-4DB2-BD59-A6C34878D82A}">
                    <a16:rowId xmlns:a16="http://schemas.microsoft.com/office/drawing/2014/main" val="3267816896"/>
                  </a:ext>
                </a:extLst>
              </a:tr>
              <a:tr h="370840">
                <a:tc>
                  <a:txBody>
                    <a:bodyPr/>
                    <a:lstStyle/>
                    <a:p>
                      <a:r>
                        <a:rPr lang="en-US" dirty="0"/>
                        <a:t>Random GC 12mer (CGGGCCGGCGCC)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-0.606 (n = 33)</a:t>
                      </a:r>
                    </a:p>
                  </a:txBody>
                  <a:tcPr/>
                </a:tc>
                <a:extLst>
                  <a:ext uri="{0D108BD9-81ED-4DB2-BD59-A6C34878D82A}">
                    <a16:rowId xmlns:a16="http://schemas.microsoft.com/office/drawing/2014/main" val="2038973565"/>
                  </a:ext>
                </a:extLst>
              </a:tr>
              <a:tr h="370840">
                <a:tc>
                  <a:txBody>
                    <a:bodyPr/>
                    <a:lstStyle/>
                    <a:p>
                      <a:r>
                        <a:rPr lang="en-US" dirty="0"/>
                        <a:t>GC-rich (&gt;70% of sequence)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-0.460 (n = 2170)</a:t>
                      </a:r>
                    </a:p>
                  </a:txBody>
                  <a:tcPr/>
                </a:tc>
                <a:extLst>
                  <a:ext uri="{0D108BD9-81ED-4DB2-BD59-A6C34878D82A}">
                    <a16:rowId xmlns:a16="http://schemas.microsoft.com/office/drawing/2014/main" val="3837986006"/>
                  </a:ext>
                </a:extLst>
              </a:tr>
              <a:tr h="370840">
                <a:tc>
                  <a:txBody>
                    <a:bodyPr/>
                    <a:lstStyle/>
                    <a:p>
                      <a:r>
                        <a:rPr lang="en-US" dirty="0"/>
                        <a:t>Non-GC-rich (&lt;50% of sequence)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0.381 (n = 28846)</a:t>
                      </a:r>
                    </a:p>
                  </a:txBody>
                  <a:tcPr/>
                </a:tc>
                <a:extLst>
                  <a:ext uri="{0D108BD9-81ED-4DB2-BD59-A6C34878D82A}">
                    <a16:rowId xmlns:a16="http://schemas.microsoft.com/office/drawing/2014/main" val="2919492332"/>
                  </a:ext>
                </a:extLst>
              </a:tr>
            </a:tbl>
          </a:graphicData>
        </a:graphic>
      </p:graphicFrame>
    </p:spTree>
    <p:extLst>
      <p:ext uri="{BB962C8B-B14F-4D97-AF65-F5344CB8AC3E}">
        <p14:creationId xmlns:p14="http://schemas.microsoft.com/office/powerpoint/2010/main" val="1351066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244F2-7FFC-0B80-6F9C-FFC44E7CE0CE}"/>
              </a:ext>
            </a:extLst>
          </p:cNvPr>
          <p:cNvSpPr>
            <a:spLocks noGrp="1"/>
          </p:cNvSpPr>
          <p:nvPr>
            <p:ph type="title"/>
          </p:nvPr>
        </p:nvSpPr>
        <p:spPr>
          <a:xfrm>
            <a:off x="838200" y="365125"/>
            <a:ext cx="10515600" cy="468593"/>
          </a:xfrm>
        </p:spPr>
        <p:txBody>
          <a:bodyPr>
            <a:normAutofit fontScale="90000"/>
          </a:bodyPr>
          <a:lstStyle/>
          <a:p>
            <a:r>
              <a:rPr lang="en-US" sz="3600" dirty="0"/>
              <a:t>DHS sequence attributes – </a:t>
            </a:r>
            <a:r>
              <a:rPr lang="en-US" sz="3600" dirty="0" err="1"/>
              <a:t>Crbllm</a:t>
            </a:r>
            <a:r>
              <a:rPr lang="en-US" sz="3600" dirty="0"/>
              <a:t> DHS’s background</a:t>
            </a:r>
          </a:p>
        </p:txBody>
      </p:sp>
      <p:graphicFrame>
        <p:nvGraphicFramePr>
          <p:cNvPr id="4" name="Table 4">
            <a:extLst>
              <a:ext uri="{FF2B5EF4-FFF2-40B4-BE49-F238E27FC236}">
                <a16:creationId xmlns:a16="http://schemas.microsoft.com/office/drawing/2014/main" id="{CED9F270-B884-F6B0-4E28-9E3FC84214EC}"/>
              </a:ext>
            </a:extLst>
          </p:cNvPr>
          <p:cNvGraphicFramePr>
            <a:graphicFrameLocks noGrp="1"/>
          </p:cNvGraphicFramePr>
          <p:nvPr>
            <p:ph idx="1"/>
          </p:nvPr>
        </p:nvGraphicFramePr>
        <p:xfrm>
          <a:off x="838200" y="978460"/>
          <a:ext cx="10515597" cy="111252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577154439"/>
                    </a:ext>
                  </a:extLst>
                </a:gridCol>
                <a:gridCol w="3505199">
                  <a:extLst>
                    <a:ext uri="{9D8B030D-6E8A-4147-A177-3AD203B41FA5}">
                      <a16:colId xmlns:a16="http://schemas.microsoft.com/office/drawing/2014/main" val="3687682469"/>
                    </a:ext>
                  </a:extLst>
                </a:gridCol>
                <a:gridCol w="3505199">
                  <a:extLst>
                    <a:ext uri="{9D8B030D-6E8A-4147-A177-3AD203B41FA5}">
                      <a16:colId xmlns:a16="http://schemas.microsoft.com/office/drawing/2014/main" val="3944367658"/>
                    </a:ext>
                  </a:extLst>
                </a:gridCol>
              </a:tblGrid>
              <a:tr h="370840">
                <a:tc>
                  <a:txBody>
                    <a:bodyPr/>
                    <a:lstStyle/>
                    <a:p>
                      <a:r>
                        <a:rPr lang="en-US" dirty="0"/>
                        <a:t>Aggregated </a:t>
                      </a:r>
                      <a:r>
                        <a:rPr lang="en-US" dirty="0" err="1"/>
                        <a:t>chromHMM</a:t>
                      </a:r>
                      <a:r>
                        <a:rPr lang="en-US" dirty="0"/>
                        <a:t> category</a:t>
                      </a:r>
                    </a:p>
                  </a:txBody>
                  <a:tcPr/>
                </a:tc>
                <a:tc>
                  <a:txBody>
                    <a:bodyPr/>
                    <a:lstStyle/>
                    <a:p>
                      <a:r>
                        <a:rPr lang="en-US" dirty="0"/>
                        <a:t>Average % GC</a:t>
                      </a:r>
                    </a:p>
                  </a:txBody>
                  <a:tcPr/>
                </a:tc>
                <a:tc>
                  <a:txBody>
                    <a:bodyPr/>
                    <a:lstStyle/>
                    <a:p>
                      <a:r>
                        <a:rPr lang="en-US" dirty="0"/>
                        <a:t>Average % AT</a:t>
                      </a:r>
                    </a:p>
                  </a:txBody>
                  <a:tcPr/>
                </a:tc>
                <a:extLst>
                  <a:ext uri="{0D108BD9-81ED-4DB2-BD59-A6C34878D82A}">
                    <a16:rowId xmlns:a16="http://schemas.microsoft.com/office/drawing/2014/main" val="2842845056"/>
                  </a:ext>
                </a:extLst>
              </a:tr>
              <a:tr h="370840">
                <a:tc>
                  <a:txBody>
                    <a:bodyPr/>
                    <a:lstStyle/>
                    <a:p>
                      <a:r>
                        <a:rPr lang="en-US" dirty="0"/>
                        <a:t>Promoter</a:t>
                      </a:r>
                    </a:p>
                  </a:txBody>
                  <a:tcPr/>
                </a:tc>
                <a:tc>
                  <a:txBody>
                    <a:bodyPr/>
                    <a:lstStyle/>
                    <a:p>
                      <a:r>
                        <a:rPr lang="en-US" dirty="0"/>
                        <a:t>0.512</a:t>
                      </a:r>
                    </a:p>
                  </a:txBody>
                  <a:tcPr/>
                </a:tc>
                <a:tc>
                  <a:txBody>
                    <a:bodyPr/>
                    <a:lstStyle/>
                    <a:p>
                      <a:r>
                        <a:rPr lang="en-US" dirty="0"/>
                        <a:t>0.488</a:t>
                      </a:r>
                    </a:p>
                  </a:txBody>
                  <a:tcPr/>
                </a:tc>
                <a:extLst>
                  <a:ext uri="{0D108BD9-81ED-4DB2-BD59-A6C34878D82A}">
                    <a16:rowId xmlns:a16="http://schemas.microsoft.com/office/drawing/2014/main" val="1832932153"/>
                  </a:ext>
                </a:extLst>
              </a:tr>
              <a:tr h="370840">
                <a:tc>
                  <a:txBody>
                    <a:bodyPr/>
                    <a:lstStyle/>
                    <a:p>
                      <a:r>
                        <a:rPr lang="en-US" dirty="0" err="1"/>
                        <a:t>Enahncer</a:t>
                      </a:r>
                      <a:endParaRPr lang="en-US" dirty="0"/>
                    </a:p>
                  </a:txBody>
                  <a:tcPr/>
                </a:tc>
                <a:tc>
                  <a:txBody>
                    <a:bodyPr/>
                    <a:lstStyle/>
                    <a:p>
                      <a:r>
                        <a:rPr lang="en-US" dirty="0"/>
                        <a:t>0.596</a:t>
                      </a:r>
                    </a:p>
                  </a:txBody>
                  <a:tcPr/>
                </a:tc>
                <a:tc>
                  <a:txBody>
                    <a:bodyPr/>
                    <a:lstStyle/>
                    <a:p>
                      <a:r>
                        <a:rPr lang="en-US" dirty="0"/>
                        <a:t>0.404</a:t>
                      </a:r>
                    </a:p>
                  </a:txBody>
                  <a:tcPr/>
                </a:tc>
                <a:extLst>
                  <a:ext uri="{0D108BD9-81ED-4DB2-BD59-A6C34878D82A}">
                    <a16:rowId xmlns:a16="http://schemas.microsoft.com/office/drawing/2014/main" val="2682497799"/>
                  </a:ext>
                </a:extLst>
              </a:tr>
            </a:tbl>
          </a:graphicData>
        </a:graphic>
      </p:graphicFrame>
      <p:pic>
        <p:nvPicPr>
          <p:cNvPr id="6" name="Picture 5" descr="Table&#10;&#10;Description automatically generated">
            <a:extLst>
              <a:ext uri="{FF2B5EF4-FFF2-40B4-BE49-F238E27FC236}">
                <a16:creationId xmlns:a16="http://schemas.microsoft.com/office/drawing/2014/main" id="{800A98CA-4035-B89B-E6B0-9DFB40769389}"/>
              </a:ext>
            </a:extLst>
          </p:cNvPr>
          <p:cNvPicPr>
            <a:picLocks noChangeAspect="1"/>
          </p:cNvPicPr>
          <p:nvPr/>
        </p:nvPicPr>
        <p:blipFill>
          <a:blip r:embed="rId3"/>
          <a:stretch>
            <a:fillRect/>
          </a:stretch>
        </p:blipFill>
        <p:spPr>
          <a:xfrm>
            <a:off x="914398" y="2083035"/>
            <a:ext cx="10363200" cy="4799262"/>
          </a:xfrm>
          <a:prstGeom prst="rect">
            <a:avLst/>
          </a:prstGeom>
        </p:spPr>
      </p:pic>
      <p:sp>
        <p:nvSpPr>
          <p:cNvPr id="8" name="TextBox 7">
            <a:extLst>
              <a:ext uri="{FF2B5EF4-FFF2-40B4-BE49-F238E27FC236}">
                <a16:creationId xmlns:a16="http://schemas.microsoft.com/office/drawing/2014/main" id="{B2A6BB8E-9315-884D-5E22-F3A906E4450E}"/>
              </a:ext>
            </a:extLst>
          </p:cNvPr>
          <p:cNvSpPr txBox="1"/>
          <p:nvPr/>
        </p:nvSpPr>
        <p:spPr>
          <a:xfrm>
            <a:off x="914398" y="5107258"/>
            <a:ext cx="10363200" cy="691375"/>
          </a:xfrm>
          <a:prstGeom prst="rect">
            <a:avLst/>
          </a:prstGeom>
          <a:noFill/>
          <a:ln w="19050">
            <a:solidFill>
              <a:srgbClr val="C00000"/>
            </a:solidFill>
          </a:ln>
        </p:spPr>
        <p:txBody>
          <a:bodyPr wrap="square" rtlCol="0">
            <a:spAutoFit/>
          </a:bodyPr>
          <a:lstStyle/>
          <a:p>
            <a:endParaRPr lang="en-US" dirty="0"/>
          </a:p>
        </p:txBody>
      </p:sp>
    </p:spTree>
    <p:extLst>
      <p:ext uri="{BB962C8B-B14F-4D97-AF65-F5344CB8AC3E}">
        <p14:creationId xmlns:p14="http://schemas.microsoft.com/office/powerpoint/2010/main" val="36833293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EEEA3-D187-8840-BE09-255C1737485B}"/>
              </a:ext>
            </a:extLst>
          </p:cNvPr>
          <p:cNvSpPr>
            <a:spLocks noGrp="1"/>
          </p:cNvSpPr>
          <p:nvPr>
            <p:ph type="title"/>
          </p:nvPr>
        </p:nvSpPr>
        <p:spPr/>
        <p:txBody>
          <a:bodyPr/>
          <a:lstStyle/>
          <a:p>
            <a:r>
              <a:rPr lang="en-US" dirty="0" err="1"/>
              <a:t>HiC</a:t>
            </a:r>
            <a:r>
              <a:rPr lang="en-US" dirty="0"/>
              <a:t> Results</a:t>
            </a:r>
          </a:p>
        </p:txBody>
      </p:sp>
      <p:pic>
        <p:nvPicPr>
          <p:cNvPr id="5" name="Content Placeholder 4">
            <a:extLst>
              <a:ext uri="{FF2B5EF4-FFF2-40B4-BE49-F238E27FC236}">
                <a16:creationId xmlns:a16="http://schemas.microsoft.com/office/drawing/2014/main" id="{DA8185C8-75DD-A727-635E-78764B10B398}"/>
              </a:ext>
            </a:extLst>
          </p:cNvPr>
          <p:cNvPicPr>
            <a:picLocks noGrp="1" noChangeAspect="1"/>
          </p:cNvPicPr>
          <p:nvPr>
            <p:ph idx="1"/>
          </p:nvPr>
        </p:nvPicPr>
        <p:blipFill>
          <a:blip r:embed="rId2"/>
          <a:stretch>
            <a:fillRect/>
          </a:stretch>
        </p:blipFill>
        <p:spPr>
          <a:xfrm>
            <a:off x="838200" y="1690688"/>
            <a:ext cx="10515600" cy="3062649"/>
          </a:xfrm>
        </p:spPr>
      </p:pic>
    </p:spTree>
    <p:extLst>
      <p:ext uri="{BB962C8B-B14F-4D97-AF65-F5344CB8AC3E}">
        <p14:creationId xmlns:p14="http://schemas.microsoft.com/office/powerpoint/2010/main" val="2835012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DAD6E-1BFE-F80D-211E-E83FF4F89CCA}"/>
              </a:ext>
            </a:extLst>
          </p:cNvPr>
          <p:cNvSpPr>
            <a:spLocks noGrp="1"/>
          </p:cNvSpPr>
          <p:nvPr>
            <p:ph type="title"/>
          </p:nvPr>
        </p:nvSpPr>
        <p:spPr/>
        <p:txBody>
          <a:bodyPr>
            <a:normAutofit fontScale="90000"/>
          </a:bodyPr>
          <a:lstStyle/>
          <a:p>
            <a:r>
              <a:rPr lang="en-US" dirty="0" err="1"/>
              <a:t>SignalVal</a:t>
            </a:r>
            <a:r>
              <a:rPr lang="en-US" dirty="0"/>
              <a:t> Forest - continuous measurement of overall (usually, average) enrichment for the region </a:t>
            </a:r>
          </a:p>
        </p:txBody>
      </p:sp>
      <p:sp>
        <p:nvSpPr>
          <p:cNvPr id="3" name="Text Placeholder 2">
            <a:extLst>
              <a:ext uri="{FF2B5EF4-FFF2-40B4-BE49-F238E27FC236}">
                <a16:creationId xmlns:a16="http://schemas.microsoft.com/office/drawing/2014/main" id="{9BC26B09-436D-A1FC-CB7B-1E57B06B0EEF}"/>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34E25F32-D419-4889-A1E3-65BB202AAB88}"/>
              </a:ext>
            </a:extLst>
          </p:cNvPr>
          <p:cNvSpPr>
            <a:spLocks noGrp="1"/>
          </p:cNvSpPr>
          <p:nvPr>
            <p:ph type="body" sz="quarter" idx="3"/>
          </p:nvPr>
        </p:nvSpPr>
        <p:spPr/>
        <p:txBody>
          <a:bodyPr/>
          <a:lstStyle/>
          <a:p>
            <a:r>
              <a:rPr lang="en-US" dirty="0"/>
              <a:t>Including </a:t>
            </a:r>
            <a:r>
              <a:rPr lang="en-US" dirty="0" err="1"/>
              <a:t>phyloP</a:t>
            </a:r>
            <a:r>
              <a:rPr lang="en-US" dirty="0"/>
              <a:t> scores</a:t>
            </a:r>
          </a:p>
        </p:txBody>
      </p:sp>
      <p:pic>
        <p:nvPicPr>
          <p:cNvPr id="8" name="Picture 7">
            <a:extLst>
              <a:ext uri="{FF2B5EF4-FFF2-40B4-BE49-F238E27FC236}">
                <a16:creationId xmlns:a16="http://schemas.microsoft.com/office/drawing/2014/main" id="{DDB4DB7B-3341-8BDE-5233-1FC7A6D8452E}"/>
              </a:ext>
            </a:extLst>
          </p:cNvPr>
          <p:cNvPicPr>
            <a:picLocks noChangeAspect="1"/>
          </p:cNvPicPr>
          <p:nvPr/>
        </p:nvPicPr>
        <p:blipFill>
          <a:blip r:embed="rId2"/>
          <a:stretch>
            <a:fillRect/>
          </a:stretch>
        </p:blipFill>
        <p:spPr>
          <a:xfrm>
            <a:off x="151797" y="2505075"/>
            <a:ext cx="5845778" cy="3345938"/>
          </a:xfrm>
          <a:prstGeom prst="rect">
            <a:avLst/>
          </a:prstGeom>
        </p:spPr>
      </p:pic>
      <p:pic>
        <p:nvPicPr>
          <p:cNvPr id="9" name="Content Placeholder 8">
            <a:extLst>
              <a:ext uri="{FF2B5EF4-FFF2-40B4-BE49-F238E27FC236}">
                <a16:creationId xmlns:a16="http://schemas.microsoft.com/office/drawing/2014/main" id="{CCE52629-C289-FF16-8E6D-ECC8026697EB}"/>
              </a:ext>
            </a:extLst>
          </p:cNvPr>
          <p:cNvPicPr>
            <a:picLocks noGrp="1" noChangeAspect="1"/>
          </p:cNvPicPr>
          <p:nvPr>
            <p:ph sz="quarter" idx="4"/>
          </p:nvPr>
        </p:nvPicPr>
        <p:blipFill>
          <a:blip r:embed="rId3"/>
          <a:stretch>
            <a:fillRect/>
          </a:stretch>
        </p:blipFill>
        <p:spPr>
          <a:xfrm>
            <a:off x="6172200" y="2505075"/>
            <a:ext cx="6019800" cy="3600920"/>
          </a:xfrm>
          <a:prstGeom prst="rect">
            <a:avLst/>
          </a:prstGeom>
        </p:spPr>
      </p:pic>
    </p:spTree>
    <p:extLst>
      <p:ext uri="{BB962C8B-B14F-4D97-AF65-F5344CB8AC3E}">
        <p14:creationId xmlns:p14="http://schemas.microsoft.com/office/powerpoint/2010/main" val="34260527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A678-FCC5-C15B-ABC2-8CB1DC8E5C05}"/>
              </a:ext>
            </a:extLst>
          </p:cNvPr>
          <p:cNvSpPr>
            <a:spLocks noGrp="1"/>
          </p:cNvSpPr>
          <p:nvPr>
            <p:ph type="title"/>
          </p:nvPr>
        </p:nvSpPr>
        <p:spPr/>
        <p:txBody>
          <a:bodyPr/>
          <a:lstStyle/>
          <a:p>
            <a:r>
              <a:rPr lang="en-US" dirty="0" err="1"/>
              <a:t>HiC</a:t>
            </a:r>
            <a:r>
              <a:rPr lang="en-US" dirty="0"/>
              <a:t> Results</a:t>
            </a:r>
          </a:p>
        </p:txBody>
      </p:sp>
      <p:pic>
        <p:nvPicPr>
          <p:cNvPr id="5" name="Content Placeholder 4">
            <a:extLst>
              <a:ext uri="{FF2B5EF4-FFF2-40B4-BE49-F238E27FC236}">
                <a16:creationId xmlns:a16="http://schemas.microsoft.com/office/drawing/2014/main" id="{BF88FC6D-C1D5-5559-3F8D-BBDF68657578}"/>
              </a:ext>
            </a:extLst>
          </p:cNvPr>
          <p:cNvPicPr>
            <a:picLocks noGrp="1" noChangeAspect="1"/>
          </p:cNvPicPr>
          <p:nvPr>
            <p:ph idx="1"/>
          </p:nvPr>
        </p:nvPicPr>
        <p:blipFill>
          <a:blip r:embed="rId3"/>
          <a:stretch>
            <a:fillRect/>
          </a:stretch>
        </p:blipFill>
        <p:spPr>
          <a:xfrm>
            <a:off x="-1" y="1337578"/>
            <a:ext cx="12193085" cy="3591261"/>
          </a:xfrm>
        </p:spPr>
      </p:pic>
    </p:spTree>
    <p:extLst>
      <p:ext uri="{BB962C8B-B14F-4D97-AF65-F5344CB8AC3E}">
        <p14:creationId xmlns:p14="http://schemas.microsoft.com/office/powerpoint/2010/main" val="2069359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427C5-B173-50BF-5452-707F152364AE}"/>
              </a:ext>
            </a:extLst>
          </p:cNvPr>
          <p:cNvSpPr>
            <a:spLocks noGrp="1"/>
          </p:cNvSpPr>
          <p:nvPr>
            <p:ph type="title"/>
          </p:nvPr>
        </p:nvSpPr>
        <p:spPr/>
        <p:txBody>
          <a:bodyPr/>
          <a:lstStyle/>
          <a:p>
            <a:r>
              <a:rPr lang="en-US" dirty="0"/>
              <a:t>Next, adding one type of </a:t>
            </a:r>
            <a:r>
              <a:rPr lang="en-US" dirty="0" err="1"/>
              <a:t>PhyloP</a:t>
            </a:r>
            <a:r>
              <a:rPr lang="en-US" dirty="0"/>
              <a:t> at a time, starting with 242-way mammalian</a:t>
            </a:r>
          </a:p>
        </p:txBody>
      </p:sp>
      <p:sp>
        <p:nvSpPr>
          <p:cNvPr id="3" name="Text Placeholder 2">
            <a:extLst>
              <a:ext uri="{FF2B5EF4-FFF2-40B4-BE49-F238E27FC236}">
                <a16:creationId xmlns:a16="http://schemas.microsoft.com/office/drawing/2014/main" id="{B615D695-0F92-5DCF-BBE1-008214CBE4BA}"/>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C28876CA-599D-5A2E-31AA-EACE69B3622F}"/>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A8D085AD-E8D3-D3B5-B2EC-CB0E85D32E61}"/>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40FF73A7-F2CC-6712-623E-55AC02EC513D}"/>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2048812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49D8-E4A2-5905-27D1-FACE19281313}"/>
              </a:ext>
            </a:extLst>
          </p:cNvPr>
          <p:cNvSpPr>
            <a:spLocks noGrp="1"/>
          </p:cNvSpPr>
          <p:nvPr>
            <p:ph type="title"/>
          </p:nvPr>
        </p:nvSpPr>
        <p:spPr/>
        <p:txBody>
          <a:bodyPr/>
          <a:lstStyle/>
          <a:p>
            <a:r>
              <a:rPr lang="en-US" dirty="0"/>
              <a:t>CERES Forest - wgCERES_score_nosig as the response vector</a:t>
            </a:r>
          </a:p>
        </p:txBody>
      </p:sp>
      <p:sp>
        <p:nvSpPr>
          <p:cNvPr id="3" name="Text Placeholder 2">
            <a:extLst>
              <a:ext uri="{FF2B5EF4-FFF2-40B4-BE49-F238E27FC236}">
                <a16:creationId xmlns:a16="http://schemas.microsoft.com/office/drawing/2014/main" id="{A324FDBC-CC1B-4FA3-E3B6-E633B6852739}"/>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8AF71AEF-F8DA-8AE8-85B2-5DACD4728E46}"/>
              </a:ext>
            </a:extLst>
          </p:cNvPr>
          <p:cNvSpPr>
            <a:spLocks noGrp="1"/>
          </p:cNvSpPr>
          <p:nvPr>
            <p:ph type="body" sz="quarter" idx="3"/>
          </p:nvPr>
        </p:nvSpPr>
        <p:spPr/>
        <p:txBody>
          <a:bodyPr/>
          <a:lstStyle/>
          <a:p>
            <a:r>
              <a:rPr lang="en-US" dirty="0"/>
              <a:t>Including 242-mammalian </a:t>
            </a:r>
            <a:r>
              <a:rPr lang="en-US" dirty="0" err="1"/>
              <a:t>phyloP</a:t>
            </a:r>
            <a:r>
              <a:rPr lang="en-US" dirty="0"/>
              <a:t> scores</a:t>
            </a:r>
          </a:p>
        </p:txBody>
      </p:sp>
      <p:pic>
        <p:nvPicPr>
          <p:cNvPr id="7" name="Content Placeholder 6">
            <a:extLst>
              <a:ext uri="{FF2B5EF4-FFF2-40B4-BE49-F238E27FC236}">
                <a16:creationId xmlns:a16="http://schemas.microsoft.com/office/drawing/2014/main" id="{AE05CB45-138B-A578-CA3D-D878A8F85558}"/>
              </a:ext>
            </a:extLst>
          </p:cNvPr>
          <p:cNvPicPr>
            <a:picLocks noGrp="1" noChangeAspect="1"/>
          </p:cNvPicPr>
          <p:nvPr>
            <p:ph sz="half" idx="2"/>
          </p:nvPr>
        </p:nvPicPr>
        <p:blipFill>
          <a:blip r:embed="rId2"/>
          <a:stretch>
            <a:fillRect/>
          </a:stretch>
        </p:blipFill>
        <p:spPr>
          <a:xfrm>
            <a:off x="836612" y="2505075"/>
            <a:ext cx="5262906" cy="3012322"/>
          </a:xfrm>
          <a:prstGeom prst="rect">
            <a:avLst/>
          </a:prstGeom>
        </p:spPr>
      </p:pic>
      <p:pic>
        <p:nvPicPr>
          <p:cNvPr id="9" name="Picture 8">
            <a:extLst>
              <a:ext uri="{FF2B5EF4-FFF2-40B4-BE49-F238E27FC236}">
                <a16:creationId xmlns:a16="http://schemas.microsoft.com/office/drawing/2014/main" id="{BAA51B85-94C9-EF2F-617A-A46251E4421E}"/>
              </a:ext>
            </a:extLst>
          </p:cNvPr>
          <p:cNvPicPr>
            <a:picLocks noChangeAspect="1"/>
          </p:cNvPicPr>
          <p:nvPr/>
        </p:nvPicPr>
        <p:blipFill>
          <a:blip r:embed="rId3"/>
          <a:stretch>
            <a:fillRect/>
          </a:stretch>
        </p:blipFill>
        <p:spPr>
          <a:xfrm>
            <a:off x="5997575" y="2490787"/>
            <a:ext cx="6194425" cy="3705378"/>
          </a:xfrm>
          <a:prstGeom prst="rect">
            <a:avLst/>
          </a:prstGeom>
        </p:spPr>
      </p:pic>
    </p:spTree>
    <p:extLst>
      <p:ext uri="{BB962C8B-B14F-4D97-AF65-F5344CB8AC3E}">
        <p14:creationId xmlns:p14="http://schemas.microsoft.com/office/powerpoint/2010/main" val="3874781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49D8-E4A2-5905-27D1-FACE19281313}"/>
              </a:ext>
            </a:extLst>
          </p:cNvPr>
          <p:cNvSpPr>
            <a:spLocks noGrp="1"/>
          </p:cNvSpPr>
          <p:nvPr>
            <p:ph type="title"/>
          </p:nvPr>
        </p:nvSpPr>
        <p:spPr/>
        <p:txBody>
          <a:bodyPr>
            <a:normAutofit fontScale="90000"/>
          </a:bodyPr>
          <a:lstStyle/>
          <a:p>
            <a:r>
              <a:rPr lang="en-US" dirty="0"/>
              <a:t>dhsWGsig Forest - dhs_0_1_wg (0,1: was DHS (all gRNAs grouped) significant across all DHSs?) as response vectors </a:t>
            </a:r>
          </a:p>
        </p:txBody>
      </p:sp>
      <p:sp>
        <p:nvSpPr>
          <p:cNvPr id="3" name="Text Placeholder 2">
            <a:extLst>
              <a:ext uri="{FF2B5EF4-FFF2-40B4-BE49-F238E27FC236}">
                <a16:creationId xmlns:a16="http://schemas.microsoft.com/office/drawing/2014/main" id="{A324FDBC-CC1B-4FA3-E3B6-E633B6852739}"/>
              </a:ext>
            </a:extLst>
          </p:cNvPr>
          <p:cNvSpPr>
            <a:spLocks noGrp="1"/>
          </p:cNvSpPr>
          <p:nvPr>
            <p:ph type="body" idx="1"/>
          </p:nvPr>
        </p:nvSpPr>
        <p:spPr/>
        <p:txBody>
          <a:bodyPr/>
          <a:lstStyle/>
          <a:p>
            <a:r>
              <a:rPr lang="en-US" dirty="0"/>
              <a:t>Excluding </a:t>
            </a:r>
            <a:r>
              <a:rPr lang="en-US" dirty="0" err="1"/>
              <a:t>phyloP</a:t>
            </a:r>
            <a:r>
              <a:rPr lang="en-US" dirty="0"/>
              <a:t> scores</a:t>
            </a:r>
          </a:p>
        </p:txBody>
      </p:sp>
      <p:sp>
        <p:nvSpPr>
          <p:cNvPr id="5" name="Text Placeholder 4">
            <a:extLst>
              <a:ext uri="{FF2B5EF4-FFF2-40B4-BE49-F238E27FC236}">
                <a16:creationId xmlns:a16="http://schemas.microsoft.com/office/drawing/2014/main" id="{8AF71AEF-F8DA-8AE8-85B2-5DACD4728E46}"/>
              </a:ext>
            </a:extLst>
          </p:cNvPr>
          <p:cNvSpPr>
            <a:spLocks noGrp="1"/>
          </p:cNvSpPr>
          <p:nvPr>
            <p:ph type="body" sz="quarter" idx="3"/>
          </p:nvPr>
        </p:nvSpPr>
        <p:spPr/>
        <p:txBody>
          <a:bodyPr/>
          <a:lstStyle/>
          <a:p>
            <a:r>
              <a:rPr lang="en-US" dirty="0"/>
              <a:t>Including 242-mammalian </a:t>
            </a:r>
            <a:r>
              <a:rPr lang="en-US" dirty="0" err="1"/>
              <a:t>phyloP</a:t>
            </a:r>
            <a:r>
              <a:rPr lang="en-US" dirty="0"/>
              <a:t> scores</a:t>
            </a:r>
          </a:p>
        </p:txBody>
      </p:sp>
      <p:pic>
        <p:nvPicPr>
          <p:cNvPr id="9" name="Picture 8">
            <a:extLst>
              <a:ext uri="{FF2B5EF4-FFF2-40B4-BE49-F238E27FC236}">
                <a16:creationId xmlns:a16="http://schemas.microsoft.com/office/drawing/2014/main" id="{167972BD-EBE1-9ED3-70BF-C2D05A24BEBB}"/>
              </a:ext>
            </a:extLst>
          </p:cNvPr>
          <p:cNvPicPr>
            <a:picLocks noChangeAspect="1"/>
          </p:cNvPicPr>
          <p:nvPr/>
        </p:nvPicPr>
        <p:blipFill>
          <a:blip r:embed="rId3"/>
          <a:stretch>
            <a:fillRect/>
          </a:stretch>
        </p:blipFill>
        <p:spPr>
          <a:xfrm>
            <a:off x="838747" y="2845684"/>
            <a:ext cx="5158828" cy="2952750"/>
          </a:xfrm>
          <a:prstGeom prst="rect">
            <a:avLst/>
          </a:prstGeom>
        </p:spPr>
      </p:pic>
      <p:pic>
        <p:nvPicPr>
          <p:cNvPr id="4" name="Picture 3">
            <a:extLst>
              <a:ext uri="{FF2B5EF4-FFF2-40B4-BE49-F238E27FC236}">
                <a16:creationId xmlns:a16="http://schemas.microsoft.com/office/drawing/2014/main" id="{2C4DF5BD-275E-D7B5-3E7F-9E4655E23EB5}"/>
              </a:ext>
            </a:extLst>
          </p:cNvPr>
          <p:cNvPicPr>
            <a:picLocks noChangeAspect="1"/>
          </p:cNvPicPr>
          <p:nvPr/>
        </p:nvPicPr>
        <p:blipFill>
          <a:blip r:embed="rId4"/>
          <a:stretch>
            <a:fillRect/>
          </a:stretch>
        </p:blipFill>
        <p:spPr>
          <a:xfrm>
            <a:off x="5997574" y="2505074"/>
            <a:ext cx="5932155" cy="3548493"/>
          </a:xfrm>
          <a:prstGeom prst="rect">
            <a:avLst/>
          </a:prstGeom>
        </p:spPr>
      </p:pic>
    </p:spTree>
    <p:extLst>
      <p:ext uri="{BB962C8B-B14F-4D97-AF65-F5344CB8AC3E}">
        <p14:creationId xmlns:p14="http://schemas.microsoft.com/office/powerpoint/2010/main" val="1784032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2353-6BEF-823E-D0AF-7891F1E150F9}"/>
              </a:ext>
            </a:extLst>
          </p:cNvPr>
          <p:cNvSpPr>
            <a:spLocks noGrp="1"/>
          </p:cNvSpPr>
          <p:nvPr>
            <p:ph type="title"/>
          </p:nvPr>
        </p:nvSpPr>
        <p:spPr/>
        <p:txBody>
          <a:bodyPr/>
          <a:lstStyle/>
          <a:p>
            <a:r>
              <a:rPr lang="en-US" dirty="0"/>
              <a:t>pVal Forest –p-value of change in log-fold expression as response vector </a:t>
            </a:r>
          </a:p>
        </p:txBody>
      </p:sp>
      <p:sp>
        <p:nvSpPr>
          <p:cNvPr id="5" name="Text Placeholder 4">
            <a:extLst>
              <a:ext uri="{FF2B5EF4-FFF2-40B4-BE49-F238E27FC236}">
                <a16:creationId xmlns:a16="http://schemas.microsoft.com/office/drawing/2014/main" id="{24DB08E2-5557-9571-D735-2A15A3A6FD90}"/>
              </a:ext>
            </a:extLst>
          </p:cNvPr>
          <p:cNvSpPr>
            <a:spLocks noGrp="1"/>
          </p:cNvSpPr>
          <p:nvPr>
            <p:ph type="body" sz="quarter" idx="3"/>
          </p:nvPr>
        </p:nvSpPr>
        <p:spPr/>
        <p:txBody>
          <a:bodyPr/>
          <a:lstStyle/>
          <a:p>
            <a:r>
              <a:rPr lang="en-US" dirty="0"/>
              <a:t>Including 242-mammalian </a:t>
            </a:r>
            <a:r>
              <a:rPr lang="en-US" dirty="0" err="1"/>
              <a:t>phyloP</a:t>
            </a:r>
            <a:r>
              <a:rPr lang="en-US" dirty="0"/>
              <a:t> scores</a:t>
            </a:r>
          </a:p>
        </p:txBody>
      </p:sp>
      <p:sp>
        <p:nvSpPr>
          <p:cNvPr id="9" name="Text Placeholder 2">
            <a:extLst>
              <a:ext uri="{FF2B5EF4-FFF2-40B4-BE49-F238E27FC236}">
                <a16:creationId xmlns:a16="http://schemas.microsoft.com/office/drawing/2014/main" id="{AF8D94AA-A17A-02B2-89BC-66DA351605EE}"/>
              </a:ext>
            </a:extLst>
          </p:cNvPr>
          <p:cNvSpPr>
            <a:spLocks noGrp="1"/>
          </p:cNvSpPr>
          <p:nvPr>
            <p:ph type="body" idx="1"/>
          </p:nvPr>
        </p:nvSpPr>
        <p:spPr>
          <a:xfrm>
            <a:off x="839788" y="1681163"/>
            <a:ext cx="5157787" cy="823912"/>
          </a:xfrm>
        </p:spPr>
        <p:txBody>
          <a:bodyPr/>
          <a:lstStyle/>
          <a:p>
            <a:r>
              <a:rPr lang="en-US" dirty="0"/>
              <a:t>Excluding </a:t>
            </a:r>
            <a:r>
              <a:rPr lang="en-US" dirty="0" err="1"/>
              <a:t>phyloP</a:t>
            </a:r>
            <a:r>
              <a:rPr lang="en-US" dirty="0"/>
              <a:t> scores</a:t>
            </a:r>
          </a:p>
        </p:txBody>
      </p:sp>
      <p:pic>
        <p:nvPicPr>
          <p:cNvPr id="10" name="Picture 9">
            <a:extLst>
              <a:ext uri="{FF2B5EF4-FFF2-40B4-BE49-F238E27FC236}">
                <a16:creationId xmlns:a16="http://schemas.microsoft.com/office/drawing/2014/main" id="{732F0339-6CDA-A5CB-8E61-FE2EF860DEF0}"/>
              </a:ext>
            </a:extLst>
          </p:cNvPr>
          <p:cNvPicPr>
            <a:picLocks noChangeAspect="1"/>
          </p:cNvPicPr>
          <p:nvPr/>
        </p:nvPicPr>
        <p:blipFill>
          <a:blip r:embed="rId2"/>
          <a:stretch>
            <a:fillRect/>
          </a:stretch>
        </p:blipFill>
        <p:spPr>
          <a:xfrm>
            <a:off x="812993" y="2776010"/>
            <a:ext cx="5333562" cy="3052763"/>
          </a:xfrm>
          <a:prstGeom prst="rect">
            <a:avLst/>
          </a:prstGeom>
        </p:spPr>
      </p:pic>
      <p:pic>
        <p:nvPicPr>
          <p:cNvPr id="6" name="Content Placeholder 5">
            <a:extLst>
              <a:ext uri="{FF2B5EF4-FFF2-40B4-BE49-F238E27FC236}">
                <a16:creationId xmlns:a16="http://schemas.microsoft.com/office/drawing/2014/main" id="{48BE9251-D1E1-A8B7-9B2E-0E4C9926B535}"/>
              </a:ext>
            </a:extLst>
          </p:cNvPr>
          <p:cNvPicPr>
            <a:picLocks noGrp="1" noChangeAspect="1"/>
          </p:cNvPicPr>
          <p:nvPr>
            <p:ph sz="quarter" idx="4"/>
          </p:nvPr>
        </p:nvPicPr>
        <p:blipFill>
          <a:blip r:embed="rId3"/>
          <a:stretch>
            <a:fillRect/>
          </a:stretch>
        </p:blipFill>
        <p:spPr>
          <a:xfrm>
            <a:off x="6172200" y="2523533"/>
            <a:ext cx="6019800" cy="3600920"/>
          </a:xfrm>
          <a:prstGeom prst="rect">
            <a:avLst/>
          </a:prstGeom>
        </p:spPr>
      </p:pic>
    </p:spTree>
    <p:extLst>
      <p:ext uri="{BB962C8B-B14F-4D97-AF65-F5344CB8AC3E}">
        <p14:creationId xmlns:p14="http://schemas.microsoft.com/office/powerpoint/2010/main" val="9629470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42543</TotalTime>
  <Words>3557</Words>
  <Application>Microsoft Macintosh PowerPoint</Application>
  <PresentationFormat>Widescreen</PresentationFormat>
  <Paragraphs>695</Paragraphs>
  <Slides>50</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Calibri Light</vt:lpstr>
      <vt:lpstr>Office Theme</vt:lpstr>
      <vt:lpstr>Effect of PhyloP scores on Random Forest performance</vt:lpstr>
      <vt:lpstr>CERES Forest - wgCERES_score_nosig as the response vector</vt:lpstr>
      <vt:lpstr>dhsWGsig Forest - dhs_0_1_wg (0,1: was DHS (all gRNAs grouped) significant across all DHSs?) as response vectors </vt:lpstr>
      <vt:lpstr>pVal Forest –p-value of change in log-fold expression as response vector </vt:lpstr>
      <vt:lpstr>SignalVal Forest - continuous measurement of overall (usually, average) enrichment for the region </vt:lpstr>
      <vt:lpstr>Next, adding one type of PhyloP at a time, starting with 242-way mammalian</vt:lpstr>
      <vt:lpstr>CERES Forest - wgCERES_score_nosig as the response vector</vt:lpstr>
      <vt:lpstr>dhsWGsig Forest - dhs_0_1_wg (0,1: was DHS (all gRNAs grouped) significant across all DHSs?) as response vectors </vt:lpstr>
      <vt:lpstr>pVal Forest –p-value of change in log-fold expression as response vector </vt:lpstr>
      <vt:lpstr>SignalVal Forest - continuous measurement of overall (usually, average) enrichment for the region </vt:lpstr>
      <vt:lpstr>46-way primate</vt:lpstr>
      <vt:lpstr>CERES Forest - wgCERES_score_nosig as the response vector</vt:lpstr>
      <vt:lpstr>dhsWGsig Forest - dhs_0_1_wg (0,1: was DHS (all gRNAs grouped) significant across all DHSs?) as response vectors </vt:lpstr>
      <vt:lpstr>pVal Forest –p-value of change in log-fold expression as response vector </vt:lpstr>
      <vt:lpstr>SignalVal Forest - continuous measurement of overall (usually, average) enrichment for the region </vt:lpstr>
      <vt:lpstr>46-way placental</vt:lpstr>
      <vt:lpstr>CERES Forest - wgCERES_score_nosig as the response vector</vt:lpstr>
      <vt:lpstr>dhsWGsig Forest - dhs_0_1_wg (0,1: was DHS (all gRNAs grouped) significant across all DHSs?) as response vectors </vt:lpstr>
      <vt:lpstr>pVal Forest –p-value of change in log-fold expression as response vector </vt:lpstr>
      <vt:lpstr>SignalVal Forest - continuous measurement of overall (usually, average) enrichment for the region </vt:lpstr>
      <vt:lpstr>Now, deleting the “most important” predictors, i.e. DHS_prop_GC and zeta.human</vt:lpstr>
      <vt:lpstr>CERES Forest - wgCERES_score_nosig as the response vector</vt:lpstr>
      <vt:lpstr>dhsWGsig Forest - dhs_0_1_wg (0,1: was DHS (all gRNAs grouped) significant across all DHSs?) as response vectors </vt:lpstr>
      <vt:lpstr>pVal Forest –p-value of change in log-fold expression as response vector </vt:lpstr>
      <vt:lpstr>SignalVal Forest - continuous measurement of overall (usually, average) enrichment for the region </vt:lpstr>
      <vt:lpstr>PhyloP comparison scatterplots</vt:lpstr>
      <vt:lpstr>PhyloP comparison scatterplots: chromHMM_cat_longest</vt:lpstr>
      <vt:lpstr>PhyloP comparison scatterplots: chromHMM_cat_longest</vt:lpstr>
      <vt:lpstr>PhyloP comparison scatterplots: chromHMM_cat_longest</vt:lpstr>
      <vt:lpstr>PowerPoint Presentation</vt:lpstr>
      <vt:lpstr>chromHMM of top/bottom 242 mammalian phyloP scores</vt:lpstr>
      <vt:lpstr>Outcome measures of top/bottom 242 mammalian phyloP scores</vt:lpstr>
      <vt:lpstr>chromHMM of top/bottom 46 primate phyloP scores</vt:lpstr>
      <vt:lpstr>PowerPoint Presentation</vt:lpstr>
      <vt:lpstr>HiC results</vt:lpstr>
      <vt:lpstr>Outcome measures of top/bottom 46 primate phyloP scores</vt:lpstr>
      <vt:lpstr>chromHMM of top/bottom 46 placental phyloP scores</vt:lpstr>
      <vt:lpstr>Outcome measures of top/bottom 46 placental phyloP scores</vt:lpstr>
      <vt:lpstr>chromHMM of top/bottom CERES scores</vt:lpstr>
      <vt:lpstr>Is there a column for how much expression for the nearby gene changes for that DHS?  </vt:lpstr>
      <vt:lpstr>Is the probability that the closest gene is intolerant to loss of function is higher than 0.9?</vt:lpstr>
      <vt:lpstr>DHS sequence attributes – lncRNA Hg19 background</vt:lpstr>
      <vt:lpstr>chromHMM of the DHS’s containing the enriched, known HOMER motifs</vt:lpstr>
      <vt:lpstr>Outcome measures of DHS’s containing the enriched HOMER motifs</vt:lpstr>
      <vt:lpstr>chromHMM and CERES scores of the DHS’s containing the Jus and Fos HOMER motifs</vt:lpstr>
      <vt:lpstr>chromHMM of the highly/poorly conserved (according to 46-way primate) DHS’s</vt:lpstr>
      <vt:lpstr>Compare CERES score between GC-rich motifs specific to TFs and random GC-rich sequence </vt:lpstr>
      <vt:lpstr>DHS sequence attributes – Crbllm DHS’s background</vt:lpstr>
      <vt:lpstr>HiC Results</vt:lpstr>
      <vt:lpstr>HiC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 of PhyloP scores on Random Forest performance</dc:title>
  <dc:creator>Jameson Blount</dc:creator>
  <cp:lastModifiedBy>Jameson Blount</cp:lastModifiedBy>
  <cp:revision>29</cp:revision>
  <dcterms:created xsi:type="dcterms:W3CDTF">2022-06-03T14:36:53Z</dcterms:created>
  <dcterms:modified xsi:type="dcterms:W3CDTF">2022-07-11T19:01:31Z</dcterms:modified>
</cp:coreProperties>
</file>